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6" r:id="rId4"/>
    <p:sldId id="267" r:id="rId5"/>
    <p:sldId id="268" r:id="rId6"/>
    <p:sldId id="269" r:id="rId7"/>
    <p:sldId id="265" r:id="rId8"/>
    <p:sldId id="262" r:id="rId9"/>
    <p:sldId id="261" r:id="rId10"/>
    <p:sldId id="257" r:id="rId11"/>
    <p:sldId id="259" r:id="rId12"/>
    <p:sldId id="264" r:id="rId13"/>
    <p:sldId id="260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531"/>
    <a:srgbClr val="FDAEB3"/>
    <a:srgbClr val="9454A1"/>
    <a:srgbClr val="DF6F40"/>
    <a:srgbClr val="378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/>
    <p:restoredTop sz="94694"/>
  </p:normalViewPr>
  <p:slideViewPr>
    <p:cSldViewPr snapToGrid="0">
      <p:cViewPr>
        <p:scale>
          <a:sx n="33" d="100"/>
          <a:sy n="33" d="100"/>
        </p:scale>
        <p:origin x="2587" y="10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7E76E-1B55-BA49-B394-25976204036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AD84C-FEB2-5645-95E9-BED71C560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4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AD84C-FEB2-5645-95E9-BED71C5607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0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BC18-0511-4200-9AEE-A440692EA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84D98-C0C5-32AF-A219-B6AA33ABB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86DDF-31B6-BAFE-C300-8BA012D3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66D4-0091-F883-4DC5-F6104685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F0984-CFE1-19A2-984E-3D09FDE9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8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0AE1-26EC-AD0E-A298-4D817725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780C8-E420-57D4-242D-93D03B0F0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11A39-8C33-ADB1-AED2-B5803BFC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49FA1-B852-81C3-83E7-FECC0682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11DDF-85F0-7467-25D0-2FD90032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2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16A1D-E7E6-4D71-74E6-60B341DA0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ADE67-CDB5-A44D-A3D9-146F90AED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9E9D1-FAE5-1F2F-6015-E696E757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C83F9-01BA-8D02-1DD7-DACE3EDD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7562-5473-84D5-8249-CCA3839F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9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4433-F0B7-291F-04BD-70067FFF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34DF3-08BB-393A-A9B1-C8AF97D8F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6E35B-9243-DCEA-D216-37E66C1D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469FD-B1F6-4EC3-6EC1-59E0C18D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FC4F-705C-FAE3-8020-FAD2E357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5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9141-0439-65A5-DC89-C7AE91FC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DC2BC-B566-CA8D-1C1F-1839C151B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AC406-005E-5534-81F5-A23F3AADA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24B41-FF20-4C2C-CB36-90ABABCC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88A42-29D6-5F37-962E-BFE1AACC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4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0A6C-5085-634A-C5FF-AC3A97C2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F5725-1602-CF3C-615E-FA8625D3D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FFE9A-6EB5-0DF9-86EB-9E8F2E3BB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1D465-4014-2A5E-AA80-81F8BF6F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F78EB-8DF2-1B70-A8F6-4B56CDF1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4FD9D-A5B2-CFE4-8C6B-AF4811A3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8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7382-D91A-E72E-4A59-CE1AF65B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B5F83-ED30-C7A4-BF87-A889EF2C3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B84D3-34A9-B2CE-A973-E08B019C3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60894-42E6-8C55-77EE-AE1C8DE61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D2EB4-EC8E-B507-8D97-639023E77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DBAE-14E9-D60F-F4D4-8E0E29CD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0A5A2-2AAB-5074-919F-D7978C94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39DB3-6715-6BB1-BF7F-93186543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1788-701A-E68F-6590-D86821C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DCD8D-105E-F872-2D75-4E0EFA4B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E4BB4-EF3D-0B73-0760-B2225CB4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8F56B-C26E-6B21-31C4-C73A549E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27F705-ECD6-9B2A-798D-680864AE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DE5FC-AA48-F73A-BB14-1DFC3A7D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63783-8E66-C474-EEDC-DADA79F8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1CFC-98FB-E453-18D9-7BB6E6E2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CDD-6F07-AD88-8E15-F0A5CDDEB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9B2D1-E1A1-AF0D-AD4D-BB6DE7E1C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377C0-F349-FF1F-BEF9-4116C3746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7246B-B9F3-2764-CAAE-A24384A34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DCDBF-772B-0571-77E1-CF2FA6D9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67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167-BA03-E2B9-FB4B-5DEB1B28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F13583-A8DB-1444-0D6F-F6DAD7778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E5CC0-8D04-5778-C154-48E9B43A8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39F04-4DD0-7D03-D86E-31E598C8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0E1A3-BF72-39BA-06D7-9F316A78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26851-35E8-84DD-4F12-EDBD87B5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4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D3B01C-09C5-54FA-35D2-9981DEA4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E3E19-4A63-9B89-DF05-10DC6AA50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0893-1C0D-3A0E-3B0A-ADD630BB2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E7FCD-468B-8D47-B6EB-23F3BF6199B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625A6-4532-6FDE-480E-82916B6EF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3307E-3BD4-B244-C343-4CE49FDB8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7704F5-34F4-9D46-8F9B-FD97080E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2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59314A04-C8F9-879C-14FD-6B4156195091}"/>
              </a:ext>
            </a:extLst>
          </p:cNvPr>
          <p:cNvSpPr/>
          <p:nvPr/>
        </p:nvSpPr>
        <p:spPr>
          <a:xfrm rot="1713319">
            <a:off x="4083699" y="1867233"/>
            <a:ext cx="2441356" cy="684382"/>
          </a:xfrm>
          <a:prstGeom prst="cube">
            <a:avLst>
              <a:gd name="adj" fmla="val 32716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60141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2C2EDBF-A6D6-EF6E-087C-CF137C23791F}"/>
              </a:ext>
            </a:extLst>
          </p:cNvPr>
          <p:cNvSpPr/>
          <p:nvPr/>
        </p:nvSpPr>
        <p:spPr>
          <a:xfrm rot="1713319">
            <a:off x="3926993" y="1620007"/>
            <a:ext cx="625055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10FC7F3-4CE9-8C76-804B-142593E741E6}"/>
              </a:ext>
            </a:extLst>
          </p:cNvPr>
          <p:cNvSpPr/>
          <p:nvPr/>
        </p:nvSpPr>
        <p:spPr>
          <a:xfrm rot="15011704">
            <a:off x="2335534" y="694692"/>
            <a:ext cx="127847" cy="3614985"/>
          </a:xfrm>
          <a:prstGeom prst="can">
            <a:avLst/>
          </a:prstGeom>
          <a:solidFill>
            <a:srgbClr val="00B050">
              <a:alpha val="339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73D0582-CEFD-78E1-8DD0-0D35B94FFB7D}"/>
              </a:ext>
            </a:extLst>
          </p:cNvPr>
          <p:cNvSpPr/>
          <p:nvPr/>
        </p:nvSpPr>
        <p:spPr>
          <a:xfrm rot="1713319">
            <a:off x="5364156" y="2414497"/>
            <a:ext cx="670538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99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4646F7C0-357C-DDB4-F577-4CD2D4345459}"/>
              </a:ext>
            </a:extLst>
          </p:cNvPr>
          <p:cNvSpPr/>
          <p:nvPr/>
        </p:nvSpPr>
        <p:spPr>
          <a:xfrm rot="15011704">
            <a:off x="3911991" y="1678306"/>
            <a:ext cx="275907" cy="3220712"/>
          </a:xfrm>
          <a:prstGeom prst="can">
            <a:avLst/>
          </a:prstGeom>
          <a:solidFill>
            <a:srgbClr val="FF00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F6D97D6-841B-C3FB-C10B-D432442BF6FD}"/>
              </a:ext>
            </a:extLst>
          </p:cNvPr>
          <p:cNvSpPr/>
          <p:nvPr/>
        </p:nvSpPr>
        <p:spPr>
          <a:xfrm rot="1713319">
            <a:off x="2098353" y="3583211"/>
            <a:ext cx="670538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C00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A1EF42-2F0B-A478-D6D1-77D7CF06F11C}"/>
              </a:ext>
            </a:extLst>
          </p:cNvPr>
          <p:cNvSpPr/>
          <p:nvPr/>
        </p:nvSpPr>
        <p:spPr>
          <a:xfrm rot="1713319">
            <a:off x="2164102" y="3842399"/>
            <a:ext cx="193675" cy="193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EDD05A3-5E11-D6D6-C9D6-F0DFF629F336}"/>
              </a:ext>
            </a:extLst>
          </p:cNvPr>
          <p:cNvSpPr/>
          <p:nvPr/>
        </p:nvSpPr>
        <p:spPr>
          <a:xfrm rot="1713319">
            <a:off x="1694115" y="2094112"/>
            <a:ext cx="818867" cy="422031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49691575-AFB0-972B-02AF-269CCFE05AB0}"/>
              </a:ext>
            </a:extLst>
          </p:cNvPr>
          <p:cNvSpPr/>
          <p:nvPr/>
        </p:nvSpPr>
        <p:spPr>
          <a:xfrm rot="20396435">
            <a:off x="5889565" y="3078817"/>
            <a:ext cx="245632" cy="245632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BFB17C9-CF8C-274D-653B-B5EF80CE33A9}"/>
              </a:ext>
            </a:extLst>
          </p:cNvPr>
          <p:cNvSpPr/>
          <p:nvPr/>
        </p:nvSpPr>
        <p:spPr>
          <a:xfrm rot="1713319">
            <a:off x="5615005" y="2752053"/>
            <a:ext cx="504830" cy="346685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F3F76A-400A-F545-5A31-74CE8F1D6DDF}"/>
              </a:ext>
            </a:extLst>
          </p:cNvPr>
          <p:cNvCxnSpPr>
            <a:cxnSpLocks/>
          </p:cNvCxnSpPr>
          <p:nvPr/>
        </p:nvCxnSpPr>
        <p:spPr>
          <a:xfrm rot="1713319" flipH="1">
            <a:off x="1770788" y="3805760"/>
            <a:ext cx="397439" cy="506534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BEC16A-3543-AB1E-F470-6DC27B6BF8B8}"/>
              </a:ext>
            </a:extLst>
          </p:cNvPr>
          <p:cNvSpPr txBox="1"/>
          <p:nvPr/>
        </p:nvSpPr>
        <p:spPr>
          <a:xfrm>
            <a:off x="1545284" y="1928107"/>
            <a:ext cx="71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</a:t>
            </a:r>
            <a:r>
              <a:rPr lang="en-US" sz="1200" baseline="-25000" dirty="0"/>
              <a:t>2</a:t>
            </a:r>
            <a:r>
              <a:rPr lang="en-US" sz="1200" dirty="0"/>
              <a:t> gas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E073E0-D669-AF8E-525C-7E6862A496CC}"/>
              </a:ext>
            </a:extLst>
          </p:cNvPr>
          <p:cNvSpPr txBox="1"/>
          <p:nvPr/>
        </p:nvSpPr>
        <p:spPr>
          <a:xfrm>
            <a:off x="4994181" y="3104298"/>
            <a:ext cx="1005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Formic acid liquid flask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0DE830-F983-1075-08DD-F5DA859E21A3}"/>
              </a:ext>
            </a:extLst>
          </p:cNvPr>
          <p:cNvCxnSpPr>
            <a:cxnSpLocks/>
          </p:cNvCxnSpPr>
          <p:nvPr/>
        </p:nvCxnSpPr>
        <p:spPr>
          <a:xfrm>
            <a:off x="4817974" y="1664930"/>
            <a:ext cx="1338562" cy="7292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6E547D-3718-E8F6-C1C7-593766584817}"/>
              </a:ext>
            </a:extLst>
          </p:cNvPr>
          <p:cNvCxnSpPr>
            <a:cxnSpLocks/>
          </p:cNvCxnSpPr>
          <p:nvPr/>
        </p:nvCxnSpPr>
        <p:spPr>
          <a:xfrm rot="1713319" flipH="1">
            <a:off x="5972733" y="2350502"/>
            <a:ext cx="128349" cy="190070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EFDD81-F477-4E46-9422-1F822EAC562D}"/>
              </a:ext>
            </a:extLst>
          </p:cNvPr>
          <p:cNvCxnSpPr>
            <a:cxnSpLocks/>
          </p:cNvCxnSpPr>
          <p:nvPr/>
        </p:nvCxnSpPr>
        <p:spPr>
          <a:xfrm rot="1713319" flipH="1">
            <a:off x="4615958" y="1613643"/>
            <a:ext cx="162956" cy="2075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F0ADD8-56A6-2EA7-7430-D919C0A29C69}"/>
                  </a:ext>
                </a:extLst>
              </p:cNvPr>
              <p:cNvSpPr txBox="1"/>
              <p:nvPr/>
            </p:nvSpPr>
            <p:spPr>
              <a:xfrm>
                <a:off x="1938283" y="1032134"/>
                <a:ext cx="242511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>
                    <a:solidFill>
                      <a:srgbClr val="00B050"/>
                    </a:solidFill>
                  </a:rPr>
                  <a:t> laser</a:t>
                </a:r>
              </a:p>
              <a:p>
                <a:r>
                  <a:rPr lang="en-US" sz="1400" dirty="0">
                    <a:solidFill>
                      <a:srgbClr val="00B050"/>
                    </a:solidFill>
                  </a:rPr>
                  <a:t>wavelength = 9.27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rgbClr val="00B050"/>
                  </a:solidFill>
                </a:endParaRPr>
              </a:p>
              <a:p>
                <a:r>
                  <a:rPr lang="en-US" sz="1400" dirty="0">
                    <a:solidFill>
                      <a:srgbClr val="00B050"/>
                    </a:solidFill>
                  </a:rPr>
                  <a:t>power = 150 W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F0ADD8-56A6-2EA7-7430-D919C0A29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283" y="1032134"/>
                <a:ext cx="2425119" cy="800219"/>
              </a:xfrm>
              <a:prstGeom prst="rect">
                <a:avLst/>
              </a:prstGeom>
              <a:blipFill>
                <a:blip r:embed="rId2"/>
                <a:stretch>
                  <a:fillRect l="-2083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87E683-392D-6643-155D-669951CD7B2F}"/>
              </a:ext>
            </a:extLst>
          </p:cNvPr>
          <p:cNvSpPr txBox="1"/>
          <p:nvPr/>
        </p:nvSpPr>
        <p:spPr>
          <a:xfrm>
            <a:off x="5298058" y="1295988"/>
            <a:ext cx="107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Feed-in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676309-3E76-FB90-3631-D76270EEB48B}"/>
                  </a:ext>
                </a:extLst>
              </p:cNvPr>
              <p:cNvSpPr txBox="1"/>
              <p:nvPr/>
            </p:nvSpPr>
            <p:spPr>
              <a:xfrm>
                <a:off x="490973" y="3898670"/>
                <a:ext cx="204126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FIR laser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</a:rPr>
                  <a:t>wavelength = 432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</a:rPr>
                  <a:t>power = 30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mW</a:t>
                </a:r>
                <a:r>
                  <a:rPr lang="en-US" sz="1400" dirty="0">
                    <a:solidFill>
                      <a:srgbClr val="FF0000"/>
                    </a:solidFill>
                  </a:rPr>
                  <a:t> (typical)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676309-3E76-FB90-3631-D76270EEB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73" y="3898670"/>
                <a:ext cx="2041264" cy="800219"/>
              </a:xfrm>
              <a:prstGeom prst="rect">
                <a:avLst/>
              </a:prstGeom>
              <a:blipFill>
                <a:blip r:embed="rId3"/>
                <a:stretch>
                  <a:fillRect l="-2469" t="-468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D52E4A0-C127-A6A7-5372-1E1FDC989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3" b="8856"/>
          <a:stretch/>
        </p:blipFill>
        <p:spPr bwMode="auto">
          <a:xfrm>
            <a:off x="6702587" y="1543947"/>
            <a:ext cx="5336431" cy="28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2B01CC-28FF-C7BD-7F13-01A1261D94BE}"/>
              </a:ext>
            </a:extLst>
          </p:cNvPr>
          <p:cNvSpPr txBox="1"/>
          <p:nvPr/>
        </p:nvSpPr>
        <p:spPr>
          <a:xfrm>
            <a:off x="7843838" y="48791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C9EE63-D359-6712-2E4A-5353D4EB6AE0}"/>
              </a:ext>
            </a:extLst>
          </p:cNvPr>
          <p:cNvSpPr txBox="1"/>
          <p:nvPr/>
        </p:nvSpPr>
        <p:spPr>
          <a:xfrm>
            <a:off x="8276215" y="1825930"/>
            <a:ext cx="11804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</a:t>
            </a:r>
            <a:r>
              <a:rPr lang="en-US" b="1" baseline="-25000" dirty="0">
                <a:solidFill>
                  <a:srgbClr val="00B050"/>
                </a:solidFill>
              </a:rPr>
              <a:t>2</a:t>
            </a:r>
            <a:r>
              <a:rPr lang="en-US" b="1" dirty="0">
                <a:solidFill>
                  <a:srgbClr val="00B050"/>
                </a:solidFill>
              </a:rPr>
              <a:t> laser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FA9276-E845-26FB-104E-E1608A48105B}"/>
              </a:ext>
            </a:extLst>
          </p:cNvPr>
          <p:cNvSpPr txBox="1"/>
          <p:nvPr/>
        </p:nvSpPr>
        <p:spPr>
          <a:xfrm>
            <a:off x="8219010" y="3288662"/>
            <a:ext cx="11804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FIR laser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FBD42681-412C-2466-81A0-C665A7D9B355}"/>
              </a:ext>
            </a:extLst>
          </p:cNvPr>
          <p:cNvSpPr/>
          <p:nvPr/>
        </p:nvSpPr>
        <p:spPr>
          <a:xfrm rot="15011704">
            <a:off x="2428125" y="839062"/>
            <a:ext cx="127847" cy="3614985"/>
          </a:xfrm>
          <a:prstGeom prst="can">
            <a:avLst/>
          </a:prstGeom>
          <a:solidFill>
            <a:srgbClr val="00B050">
              <a:alpha val="339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229E8C82-B1E2-79D7-A589-BC9E6D70A9F5}"/>
              </a:ext>
            </a:extLst>
          </p:cNvPr>
          <p:cNvSpPr/>
          <p:nvPr/>
        </p:nvSpPr>
        <p:spPr>
          <a:xfrm rot="1713319">
            <a:off x="229735" y="2934843"/>
            <a:ext cx="760659" cy="674549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5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F2A2-02E3-297B-28E5-61B9564E7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26013E06-2159-EFBF-19CC-AEB45A21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85" y="672662"/>
            <a:ext cx="3630011" cy="48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973BC8-CDE7-9270-98AE-292AE95E9986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754730" y="2995448"/>
            <a:ext cx="1387863" cy="156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A85DD2-F7D2-8AF6-0AF0-20593775DE7C}"/>
              </a:ext>
            </a:extLst>
          </p:cNvPr>
          <p:cNvSpPr txBox="1"/>
          <p:nvPr/>
        </p:nvSpPr>
        <p:spPr>
          <a:xfrm>
            <a:off x="1028249" y="4561884"/>
            <a:ext cx="14529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Aim center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AF9D5-4078-8871-A032-A6A1C1C82F09}"/>
              </a:ext>
            </a:extLst>
          </p:cNvPr>
          <p:cNvSpPr txBox="1"/>
          <p:nvPr/>
        </p:nvSpPr>
        <p:spPr>
          <a:xfrm>
            <a:off x="1111893" y="850782"/>
            <a:ext cx="32339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Fraunhofer diffraction ring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007C46-05D3-71FB-A2B8-0A12BA052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9" t="15617" b="129"/>
          <a:stretch/>
        </p:blipFill>
        <p:spPr bwMode="auto">
          <a:xfrm>
            <a:off x="6166427" y="672662"/>
            <a:ext cx="4243687" cy="48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A27699-7308-E047-E6D6-8DC75C768682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7204344" y="2801006"/>
            <a:ext cx="1387863" cy="156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49527B-36C5-E510-C2F1-9DA745158724}"/>
              </a:ext>
            </a:extLst>
          </p:cNvPr>
          <p:cNvSpPr txBox="1"/>
          <p:nvPr/>
        </p:nvSpPr>
        <p:spPr>
          <a:xfrm>
            <a:off x="6477863" y="4367442"/>
            <a:ext cx="14529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Aim center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522B2-7713-847C-6DA8-6D0F48EC69FA}"/>
              </a:ext>
            </a:extLst>
          </p:cNvPr>
          <p:cNvSpPr txBox="1"/>
          <p:nvPr/>
        </p:nvSpPr>
        <p:spPr>
          <a:xfrm>
            <a:off x="6477863" y="850782"/>
            <a:ext cx="246682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Diffraction by mesh</a:t>
            </a:r>
          </a:p>
        </p:txBody>
      </p:sp>
    </p:spTree>
    <p:extLst>
      <p:ext uri="{BB962C8B-B14F-4D97-AF65-F5344CB8AC3E}">
        <p14:creationId xmlns:p14="http://schemas.microsoft.com/office/powerpoint/2010/main" val="273240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DA7A-57F9-AF8C-6DE6-B6C23E4AC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CFD98DA-F99E-C708-0F3B-892662964227}"/>
              </a:ext>
            </a:extLst>
          </p:cNvPr>
          <p:cNvSpPr/>
          <p:nvPr/>
        </p:nvSpPr>
        <p:spPr>
          <a:xfrm>
            <a:off x="3575982" y="5023726"/>
            <a:ext cx="1048822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3B3B11-FE1A-226D-226F-DEB7C453CEDF}"/>
              </a:ext>
            </a:extLst>
          </p:cNvPr>
          <p:cNvSpPr/>
          <p:nvPr/>
        </p:nvSpPr>
        <p:spPr>
          <a:xfrm>
            <a:off x="6898087" y="5023725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C72F8E-1881-D2A8-BE55-E3F14F133328}"/>
              </a:ext>
            </a:extLst>
          </p:cNvPr>
          <p:cNvSpPr/>
          <p:nvPr/>
        </p:nvSpPr>
        <p:spPr>
          <a:xfrm>
            <a:off x="4358094" y="5412703"/>
            <a:ext cx="3004793" cy="29380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85481C-1DEB-5A27-551D-149FD0C31C53}"/>
              </a:ext>
            </a:extLst>
          </p:cNvPr>
          <p:cNvSpPr/>
          <p:nvPr/>
        </p:nvSpPr>
        <p:spPr>
          <a:xfrm>
            <a:off x="7808805" y="5326366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55AF1D-CBD2-E6EE-DE41-2F0D2D993B45}"/>
              </a:ext>
            </a:extLst>
          </p:cNvPr>
          <p:cNvSpPr/>
          <p:nvPr/>
        </p:nvSpPr>
        <p:spPr>
          <a:xfrm>
            <a:off x="7620570" y="5326366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0C47CC-4967-2AFF-8DEF-D0B9298B7CA3}"/>
              </a:ext>
            </a:extLst>
          </p:cNvPr>
          <p:cNvSpPr/>
          <p:nvPr/>
        </p:nvSpPr>
        <p:spPr>
          <a:xfrm>
            <a:off x="4048405" y="5326366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5472EA-A14C-AF63-C5C7-68C331DA8486}"/>
              </a:ext>
            </a:extLst>
          </p:cNvPr>
          <p:cNvSpPr/>
          <p:nvPr/>
        </p:nvSpPr>
        <p:spPr>
          <a:xfrm>
            <a:off x="3883029" y="5326073"/>
            <a:ext cx="45719" cy="46647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D3EB52-358C-EE59-733A-EA52241C1A18}"/>
              </a:ext>
            </a:extLst>
          </p:cNvPr>
          <p:cNvSpPr/>
          <p:nvPr/>
        </p:nvSpPr>
        <p:spPr>
          <a:xfrm>
            <a:off x="3496130" y="5326073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66674-072E-B63A-7977-7F5305518724}"/>
              </a:ext>
            </a:extLst>
          </p:cNvPr>
          <p:cNvSpPr txBox="1"/>
          <p:nvPr/>
        </p:nvSpPr>
        <p:spPr>
          <a:xfrm>
            <a:off x="4786740" y="510492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Laser cavity waveguide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C0AEC-FDBE-F362-2F0C-88AF66EA3780}"/>
              </a:ext>
            </a:extLst>
          </p:cNvPr>
          <p:cNvSpPr txBox="1"/>
          <p:nvPr/>
        </p:nvSpPr>
        <p:spPr>
          <a:xfrm>
            <a:off x="8123301" y="5100682"/>
            <a:ext cx="12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</a:t>
            </a:r>
            <a:r>
              <a:rPr lang="en-US" b="1" baseline="-25000" dirty="0"/>
              <a:t>2</a:t>
            </a:r>
            <a:r>
              <a:rPr lang="en-US" b="1" dirty="0"/>
              <a:t> laser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AE812C-540E-E053-CDD4-BA4C70C2A8BC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7968507" y="5546806"/>
            <a:ext cx="710406" cy="1279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0A20B2-98DC-987F-D6E6-7BDFC89DCF41}"/>
              </a:ext>
            </a:extLst>
          </p:cNvPr>
          <p:cNvCxnSpPr>
            <a:cxnSpLocks/>
          </p:cNvCxnSpPr>
          <p:nvPr/>
        </p:nvCxnSpPr>
        <p:spPr>
          <a:xfrm>
            <a:off x="7968507" y="5792551"/>
            <a:ext cx="272683" cy="30996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5D67E-BB30-EEB9-727F-BC2CFBD51201}"/>
              </a:ext>
            </a:extLst>
          </p:cNvPr>
          <p:cNvCxnSpPr>
            <a:cxnSpLocks/>
          </p:cNvCxnSpPr>
          <p:nvPr/>
        </p:nvCxnSpPr>
        <p:spPr>
          <a:xfrm flipH="1">
            <a:off x="8241190" y="6102512"/>
            <a:ext cx="119261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7B7ACA-A132-2F3B-81F9-BB2F97B3E5A8}"/>
              </a:ext>
            </a:extLst>
          </p:cNvPr>
          <p:cNvCxnSpPr>
            <a:cxnSpLocks/>
          </p:cNvCxnSpPr>
          <p:nvPr/>
        </p:nvCxnSpPr>
        <p:spPr>
          <a:xfrm>
            <a:off x="7655898" y="5792551"/>
            <a:ext cx="505441" cy="61260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34B94-0AC0-68F5-DA13-EBF98B18CED3}"/>
              </a:ext>
            </a:extLst>
          </p:cNvPr>
          <p:cNvCxnSpPr>
            <a:cxnSpLocks/>
          </p:cNvCxnSpPr>
          <p:nvPr/>
        </p:nvCxnSpPr>
        <p:spPr>
          <a:xfrm flipH="1">
            <a:off x="8161339" y="6405153"/>
            <a:ext cx="1272470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E1BF7B-1F0D-3EAE-6871-F96990EECDFB}"/>
              </a:ext>
            </a:extLst>
          </p:cNvPr>
          <p:cNvSpPr txBox="1"/>
          <p:nvPr/>
        </p:nvSpPr>
        <p:spPr>
          <a:xfrm>
            <a:off x="8241190" y="5849446"/>
            <a:ext cx="122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window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73D234-146D-6390-EA34-4672E1FAF344}"/>
              </a:ext>
            </a:extLst>
          </p:cNvPr>
          <p:cNvSpPr txBox="1"/>
          <p:nvPr/>
        </p:nvSpPr>
        <p:spPr>
          <a:xfrm>
            <a:off x="8241190" y="6157223"/>
            <a:ext cx="1052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Rear mirror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5266CF-F548-F433-4096-C7BA25303A31}"/>
              </a:ext>
            </a:extLst>
          </p:cNvPr>
          <p:cNvCxnSpPr>
            <a:cxnSpLocks/>
          </p:cNvCxnSpPr>
          <p:nvPr/>
        </p:nvCxnSpPr>
        <p:spPr>
          <a:xfrm>
            <a:off x="4072890" y="5785523"/>
            <a:ext cx="403811" cy="525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6B7DB-C9B2-D375-5326-FBA3E9D41554}"/>
              </a:ext>
            </a:extLst>
          </p:cNvPr>
          <p:cNvCxnSpPr>
            <a:cxnSpLocks/>
          </p:cNvCxnSpPr>
          <p:nvPr/>
        </p:nvCxnSpPr>
        <p:spPr>
          <a:xfrm>
            <a:off x="3897457" y="5785523"/>
            <a:ext cx="659095" cy="87378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E519F6-98AF-D631-6BE7-3149FCCE9D48}"/>
              </a:ext>
            </a:extLst>
          </p:cNvPr>
          <p:cNvCxnSpPr>
            <a:cxnSpLocks/>
          </p:cNvCxnSpPr>
          <p:nvPr/>
        </p:nvCxnSpPr>
        <p:spPr>
          <a:xfrm flipH="1">
            <a:off x="4476701" y="6311111"/>
            <a:ext cx="1272470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7307B5-041F-93CC-9DE6-4E3A919C3A2D}"/>
              </a:ext>
            </a:extLst>
          </p:cNvPr>
          <p:cNvSpPr txBox="1"/>
          <p:nvPr/>
        </p:nvSpPr>
        <p:spPr>
          <a:xfrm>
            <a:off x="4576750" y="6029018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Front mirror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7E4C5D-CCAC-91C7-BBE2-0051694AF114}"/>
              </a:ext>
            </a:extLst>
          </p:cNvPr>
          <p:cNvCxnSpPr>
            <a:cxnSpLocks/>
          </p:cNvCxnSpPr>
          <p:nvPr/>
        </p:nvCxnSpPr>
        <p:spPr>
          <a:xfrm flipH="1">
            <a:off x="4556552" y="6659307"/>
            <a:ext cx="1272470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200A7C-F2B7-DD4A-8296-32DB4B08288C}"/>
              </a:ext>
            </a:extLst>
          </p:cNvPr>
          <p:cNvSpPr txBox="1"/>
          <p:nvPr/>
        </p:nvSpPr>
        <p:spPr>
          <a:xfrm>
            <a:off x="4554984" y="6388178"/>
            <a:ext cx="1275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Metallic mesh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D78D05-E87E-54BC-FD4B-08EDB5DA5B8B}"/>
              </a:ext>
            </a:extLst>
          </p:cNvPr>
          <p:cNvCxnSpPr>
            <a:cxnSpLocks/>
          </p:cNvCxnSpPr>
          <p:nvPr/>
        </p:nvCxnSpPr>
        <p:spPr>
          <a:xfrm flipH="1">
            <a:off x="3241227" y="5792551"/>
            <a:ext cx="276442" cy="37311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6DAD5D-C092-66BB-5B33-EA8B9A14031D}"/>
              </a:ext>
            </a:extLst>
          </p:cNvPr>
          <p:cNvCxnSpPr>
            <a:cxnSpLocks/>
          </p:cNvCxnSpPr>
          <p:nvPr/>
        </p:nvCxnSpPr>
        <p:spPr>
          <a:xfrm flipH="1">
            <a:off x="1968757" y="6167032"/>
            <a:ext cx="1272470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D53C89-3D71-ABD6-59FD-050D2E50A877}"/>
              </a:ext>
            </a:extLst>
          </p:cNvPr>
          <p:cNvSpPr txBox="1"/>
          <p:nvPr/>
        </p:nvSpPr>
        <p:spPr>
          <a:xfrm>
            <a:off x="1908520" y="5894428"/>
            <a:ext cx="137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 window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009C6F-FB9B-4D1F-CC75-479D133AFA3B}"/>
              </a:ext>
            </a:extLst>
          </p:cNvPr>
          <p:cNvCxnSpPr>
            <a:cxnSpLocks/>
          </p:cNvCxnSpPr>
          <p:nvPr/>
        </p:nvCxnSpPr>
        <p:spPr>
          <a:xfrm flipH="1">
            <a:off x="2764686" y="5573977"/>
            <a:ext cx="710406" cy="1279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3566CB-BDF2-A03A-55B1-5C5E72DBFAA1}"/>
              </a:ext>
            </a:extLst>
          </p:cNvPr>
          <p:cNvSpPr txBox="1"/>
          <p:nvPr/>
        </p:nvSpPr>
        <p:spPr>
          <a:xfrm>
            <a:off x="2287925" y="5141429"/>
            <a:ext cx="12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FIR laser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16A953-4504-6184-0658-B5B18ABE506C}"/>
              </a:ext>
            </a:extLst>
          </p:cNvPr>
          <p:cNvSpPr/>
          <p:nvPr/>
        </p:nvSpPr>
        <p:spPr>
          <a:xfrm>
            <a:off x="3575982" y="3631955"/>
            <a:ext cx="1048822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6A4C32-CD16-01E7-9B37-72ADA523E721}"/>
              </a:ext>
            </a:extLst>
          </p:cNvPr>
          <p:cNvSpPr/>
          <p:nvPr/>
        </p:nvSpPr>
        <p:spPr>
          <a:xfrm>
            <a:off x="6898087" y="3631954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221E40-94CF-589E-B64D-7B870CD1BCB8}"/>
              </a:ext>
            </a:extLst>
          </p:cNvPr>
          <p:cNvSpPr/>
          <p:nvPr/>
        </p:nvSpPr>
        <p:spPr>
          <a:xfrm>
            <a:off x="4358094" y="4020932"/>
            <a:ext cx="3004793" cy="29380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B34198A-028E-4204-9328-B7B3242EF1CE}"/>
              </a:ext>
            </a:extLst>
          </p:cNvPr>
          <p:cNvSpPr/>
          <p:nvPr/>
        </p:nvSpPr>
        <p:spPr>
          <a:xfrm>
            <a:off x="7808805" y="3934595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40BF5AB-2BFF-9383-28C8-905D8E0B6BBE}"/>
              </a:ext>
            </a:extLst>
          </p:cNvPr>
          <p:cNvSpPr/>
          <p:nvPr/>
        </p:nvSpPr>
        <p:spPr>
          <a:xfrm>
            <a:off x="7620570" y="3934595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55AF4B8-5069-8C9D-7713-AC826712EE3C}"/>
              </a:ext>
            </a:extLst>
          </p:cNvPr>
          <p:cNvSpPr/>
          <p:nvPr/>
        </p:nvSpPr>
        <p:spPr>
          <a:xfrm>
            <a:off x="4048405" y="3934595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95EA9B9-C88B-4D13-CFDC-ED044AEC0578}"/>
              </a:ext>
            </a:extLst>
          </p:cNvPr>
          <p:cNvSpPr/>
          <p:nvPr/>
        </p:nvSpPr>
        <p:spPr>
          <a:xfrm>
            <a:off x="3883029" y="3934302"/>
            <a:ext cx="45719" cy="46647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73F5B98-68E3-3799-9056-8BBDFEB9A9E6}"/>
              </a:ext>
            </a:extLst>
          </p:cNvPr>
          <p:cNvSpPr/>
          <p:nvPr/>
        </p:nvSpPr>
        <p:spPr>
          <a:xfrm>
            <a:off x="3496130" y="3934302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23D7F1E-52B4-3019-54B4-3281A835BF52}"/>
              </a:ext>
            </a:extLst>
          </p:cNvPr>
          <p:cNvSpPr/>
          <p:nvPr/>
        </p:nvSpPr>
        <p:spPr>
          <a:xfrm>
            <a:off x="3556883" y="2302370"/>
            <a:ext cx="1048822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95E5A75-4672-0869-5A00-CB5EC550F2B8}"/>
              </a:ext>
            </a:extLst>
          </p:cNvPr>
          <p:cNvSpPr/>
          <p:nvPr/>
        </p:nvSpPr>
        <p:spPr>
          <a:xfrm>
            <a:off x="6878988" y="2302369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51A30D-2149-3CF4-859F-FC6B67C593A3}"/>
              </a:ext>
            </a:extLst>
          </p:cNvPr>
          <p:cNvSpPr/>
          <p:nvPr/>
        </p:nvSpPr>
        <p:spPr>
          <a:xfrm>
            <a:off x="4338995" y="2691347"/>
            <a:ext cx="3004793" cy="29380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20D7A5A-2CEB-7647-0EDC-CC4FC7748493}"/>
              </a:ext>
            </a:extLst>
          </p:cNvPr>
          <p:cNvSpPr/>
          <p:nvPr/>
        </p:nvSpPr>
        <p:spPr>
          <a:xfrm>
            <a:off x="7789706" y="2605010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892E1A3-9FA1-C823-ED07-76D85CE39242}"/>
              </a:ext>
            </a:extLst>
          </p:cNvPr>
          <p:cNvSpPr/>
          <p:nvPr/>
        </p:nvSpPr>
        <p:spPr>
          <a:xfrm>
            <a:off x="7601471" y="2605010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C82F63C-120E-CF73-3A1F-54DF0B4AE947}"/>
              </a:ext>
            </a:extLst>
          </p:cNvPr>
          <p:cNvSpPr/>
          <p:nvPr/>
        </p:nvSpPr>
        <p:spPr>
          <a:xfrm>
            <a:off x="4029306" y="2605010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FE1BB94-A835-88D5-5317-F34603D7D4FD}"/>
              </a:ext>
            </a:extLst>
          </p:cNvPr>
          <p:cNvSpPr/>
          <p:nvPr/>
        </p:nvSpPr>
        <p:spPr>
          <a:xfrm>
            <a:off x="3863930" y="2604717"/>
            <a:ext cx="45719" cy="46647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BA0B599A-502C-B6F6-8AD1-CEE48690648B}"/>
              </a:ext>
            </a:extLst>
          </p:cNvPr>
          <p:cNvSpPr/>
          <p:nvPr/>
        </p:nvSpPr>
        <p:spPr>
          <a:xfrm>
            <a:off x="3556883" y="891376"/>
            <a:ext cx="1048822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172B6FF-6166-7BDB-F1A3-378D532B7688}"/>
              </a:ext>
            </a:extLst>
          </p:cNvPr>
          <p:cNvSpPr/>
          <p:nvPr/>
        </p:nvSpPr>
        <p:spPr>
          <a:xfrm>
            <a:off x="6878988" y="891375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0A274F-22FF-CB5A-7CC1-8F7FEA94BBD7}"/>
              </a:ext>
            </a:extLst>
          </p:cNvPr>
          <p:cNvSpPr/>
          <p:nvPr/>
        </p:nvSpPr>
        <p:spPr>
          <a:xfrm>
            <a:off x="4338995" y="1280353"/>
            <a:ext cx="3004793" cy="29380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AA5EB80-A904-EA0A-285C-74ED2BA13E41}"/>
              </a:ext>
            </a:extLst>
          </p:cNvPr>
          <p:cNvSpPr/>
          <p:nvPr/>
        </p:nvSpPr>
        <p:spPr>
          <a:xfrm>
            <a:off x="7789706" y="1194016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2771180-38A1-14F3-1B41-F344DEAE1188}"/>
              </a:ext>
            </a:extLst>
          </p:cNvPr>
          <p:cNvSpPr/>
          <p:nvPr/>
        </p:nvSpPr>
        <p:spPr>
          <a:xfrm>
            <a:off x="7601471" y="1194016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2E836E8-E633-1C1C-CF13-684880F2F498}"/>
              </a:ext>
            </a:extLst>
          </p:cNvPr>
          <p:cNvSpPr/>
          <p:nvPr/>
        </p:nvSpPr>
        <p:spPr>
          <a:xfrm>
            <a:off x="4029306" y="1194016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00F959AC-84FA-0865-DAF4-718BADD5D8B8}"/>
              </a:ext>
            </a:extLst>
          </p:cNvPr>
          <p:cNvSpPr/>
          <p:nvPr/>
        </p:nvSpPr>
        <p:spPr>
          <a:xfrm>
            <a:off x="3575982" y="-457638"/>
            <a:ext cx="1048822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A6B1554E-33C5-A8DD-3B7A-F574FB882F54}"/>
              </a:ext>
            </a:extLst>
          </p:cNvPr>
          <p:cNvSpPr/>
          <p:nvPr/>
        </p:nvSpPr>
        <p:spPr>
          <a:xfrm>
            <a:off x="6898087" y="-457639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FFD96BC-B68F-C6E4-4EC2-8AB2417F9D85}"/>
              </a:ext>
            </a:extLst>
          </p:cNvPr>
          <p:cNvSpPr/>
          <p:nvPr/>
        </p:nvSpPr>
        <p:spPr>
          <a:xfrm>
            <a:off x="4358094" y="-68661"/>
            <a:ext cx="3004793" cy="29380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A0240C1-E43B-B916-A01A-440796A30947}"/>
              </a:ext>
            </a:extLst>
          </p:cNvPr>
          <p:cNvSpPr/>
          <p:nvPr/>
        </p:nvSpPr>
        <p:spPr>
          <a:xfrm>
            <a:off x="7808805" y="-154998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BA069EC2-9B1C-B9F2-5348-8B8A44D8F24A}"/>
              </a:ext>
            </a:extLst>
          </p:cNvPr>
          <p:cNvSpPr/>
          <p:nvPr/>
        </p:nvSpPr>
        <p:spPr>
          <a:xfrm>
            <a:off x="7620570" y="-154998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1C2E8265-2551-5596-94CD-C618F00C0C53}"/>
              </a:ext>
            </a:extLst>
          </p:cNvPr>
          <p:cNvSpPr/>
          <p:nvPr/>
        </p:nvSpPr>
        <p:spPr>
          <a:xfrm>
            <a:off x="3557453" y="-1941548"/>
            <a:ext cx="1048822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210D22-0CCA-11C7-FAFA-C8568F076C46}"/>
              </a:ext>
            </a:extLst>
          </p:cNvPr>
          <p:cNvSpPr/>
          <p:nvPr/>
        </p:nvSpPr>
        <p:spPr>
          <a:xfrm>
            <a:off x="6879558" y="-1941549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F151F2C-070F-B6D8-0725-259B1C23DC82}"/>
              </a:ext>
            </a:extLst>
          </p:cNvPr>
          <p:cNvSpPr/>
          <p:nvPr/>
        </p:nvSpPr>
        <p:spPr>
          <a:xfrm>
            <a:off x="4339565" y="-1552571"/>
            <a:ext cx="3004793" cy="29380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9AFEFB4E-0F29-1337-4E32-184CBF4D6B24}"/>
              </a:ext>
            </a:extLst>
          </p:cNvPr>
          <p:cNvSpPr/>
          <p:nvPr/>
        </p:nvSpPr>
        <p:spPr>
          <a:xfrm>
            <a:off x="7790276" y="-1638908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0D60014B-1C12-40C4-3898-B85A71AB6747}"/>
              </a:ext>
            </a:extLst>
          </p:cNvPr>
          <p:cNvSpPr/>
          <p:nvPr/>
        </p:nvSpPr>
        <p:spPr>
          <a:xfrm>
            <a:off x="3477032" y="-1638908"/>
            <a:ext cx="159702" cy="4664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1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E2889D3-F1B5-F773-7C9E-F01628251001}"/>
              </a:ext>
            </a:extLst>
          </p:cNvPr>
          <p:cNvSpPr/>
          <p:nvPr/>
        </p:nvSpPr>
        <p:spPr>
          <a:xfrm>
            <a:off x="8207549" y="807179"/>
            <a:ext cx="422810" cy="798642"/>
          </a:xfrm>
          <a:prstGeom prst="rect">
            <a:avLst/>
          </a:prstGeom>
          <a:solidFill>
            <a:schemeClr val="bg1"/>
          </a:solidFill>
          <a:ln w="50800"/>
          <a:scene3d>
            <a:camera prst="orthographicFront">
              <a:rot lat="19799994" lon="17999983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5F644D-F294-B6EB-C491-90F1C0B57920}"/>
              </a:ext>
            </a:extLst>
          </p:cNvPr>
          <p:cNvSpPr/>
          <p:nvPr/>
        </p:nvSpPr>
        <p:spPr>
          <a:xfrm>
            <a:off x="3582853" y="661952"/>
            <a:ext cx="1048822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04996C-AE2E-233E-7CCC-C9187775061D}"/>
              </a:ext>
            </a:extLst>
          </p:cNvPr>
          <p:cNvSpPr/>
          <p:nvPr/>
        </p:nvSpPr>
        <p:spPr>
          <a:xfrm>
            <a:off x="6904958" y="661951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FB5909-B5FE-9D3A-96AD-FFC8820831C0}"/>
              </a:ext>
            </a:extLst>
          </p:cNvPr>
          <p:cNvSpPr/>
          <p:nvPr/>
        </p:nvSpPr>
        <p:spPr>
          <a:xfrm>
            <a:off x="4364965" y="1050929"/>
            <a:ext cx="3004793" cy="29380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64A4FA-8B5C-10F3-6445-9A9BC3FF86C9}"/>
              </a:ext>
            </a:extLst>
          </p:cNvPr>
          <p:cNvSpPr/>
          <p:nvPr/>
        </p:nvSpPr>
        <p:spPr>
          <a:xfrm>
            <a:off x="7815676" y="964592"/>
            <a:ext cx="159702" cy="4664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90DFBBE-451E-E343-0701-AF3639AA6CDD}"/>
              </a:ext>
            </a:extLst>
          </p:cNvPr>
          <p:cNvSpPr/>
          <p:nvPr/>
        </p:nvSpPr>
        <p:spPr>
          <a:xfrm>
            <a:off x="3502432" y="964592"/>
            <a:ext cx="159702" cy="4664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C2E042-7560-89B5-B9FF-E04927AC8094}"/>
              </a:ext>
            </a:extLst>
          </p:cNvPr>
          <p:cNvCxnSpPr>
            <a:cxnSpLocks/>
          </p:cNvCxnSpPr>
          <p:nvPr/>
        </p:nvCxnSpPr>
        <p:spPr>
          <a:xfrm>
            <a:off x="2574925" y="1197831"/>
            <a:ext cx="5832475" cy="86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1CB0C84-7AC6-DEAA-0D0E-CACDBD2C8550}"/>
              </a:ext>
            </a:extLst>
          </p:cNvPr>
          <p:cNvSpPr/>
          <p:nvPr/>
        </p:nvSpPr>
        <p:spPr>
          <a:xfrm>
            <a:off x="1965741" y="442181"/>
            <a:ext cx="800100" cy="1511300"/>
          </a:xfrm>
          <a:prstGeom prst="rect">
            <a:avLst/>
          </a:prstGeom>
          <a:solidFill>
            <a:schemeClr val="bg1"/>
          </a:solidFill>
          <a:ln w="50800"/>
          <a:scene3d>
            <a:camera prst="orthographicFront">
              <a:rot lat="19799994" lon="17999983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4198D8-8B96-C296-AF73-00CA487B664A}"/>
              </a:ext>
            </a:extLst>
          </p:cNvPr>
          <p:cNvSpPr/>
          <p:nvPr/>
        </p:nvSpPr>
        <p:spPr>
          <a:xfrm>
            <a:off x="1239915" y="1050929"/>
            <a:ext cx="293804" cy="293804"/>
          </a:xfrm>
          <a:prstGeom prst="ellipse">
            <a:avLst/>
          </a:prstGeom>
          <a:solidFill>
            <a:schemeClr val="tx1"/>
          </a:solidFill>
          <a:scene3d>
            <a:camera prst="orthographicFront">
              <a:rot lat="19799993" lon="1799998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01FF28BC-1495-1431-7723-ABA4C50E0D39}"/>
              </a:ext>
            </a:extLst>
          </p:cNvPr>
          <p:cNvSpPr/>
          <p:nvPr/>
        </p:nvSpPr>
        <p:spPr>
          <a:xfrm>
            <a:off x="546100" y="1050929"/>
            <a:ext cx="368300" cy="293804"/>
          </a:xfrm>
          <a:prstGeom prst="cub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413904-FC14-DBE1-E510-17271B0CF496}"/>
              </a:ext>
            </a:extLst>
          </p:cNvPr>
          <p:cNvSpPr/>
          <p:nvPr/>
        </p:nvSpPr>
        <p:spPr>
          <a:xfrm>
            <a:off x="1344787" y="1164470"/>
            <a:ext cx="84060" cy="84060"/>
          </a:xfrm>
          <a:prstGeom prst="ellipse">
            <a:avLst/>
          </a:prstGeom>
          <a:solidFill>
            <a:schemeClr val="bg1"/>
          </a:solidFill>
          <a:scene3d>
            <a:camera prst="orthographicFront">
              <a:rot lat="19799993" lon="1799998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8164DA-0B0A-AB87-F021-F6F756105289}"/>
              </a:ext>
            </a:extLst>
          </p:cNvPr>
          <p:cNvCxnSpPr>
            <a:cxnSpLocks/>
          </p:cNvCxnSpPr>
          <p:nvPr/>
        </p:nvCxnSpPr>
        <p:spPr>
          <a:xfrm>
            <a:off x="1457325" y="1197831"/>
            <a:ext cx="853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25E083-E09F-BC33-89D9-9F697C221D6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873125" y="1206500"/>
            <a:ext cx="4716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0F8E5E7-8512-9C6B-A3A2-24C33A3C8EC2}"/>
              </a:ext>
            </a:extLst>
          </p:cNvPr>
          <p:cNvSpPr/>
          <p:nvPr/>
        </p:nvSpPr>
        <p:spPr>
          <a:xfrm>
            <a:off x="3582283" y="3218699"/>
            <a:ext cx="1048822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80F3E49-9F8E-9D7E-DF3C-1085CFD70695}"/>
              </a:ext>
            </a:extLst>
          </p:cNvPr>
          <p:cNvSpPr/>
          <p:nvPr/>
        </p:nvSpPr>
        <p:spPr>
          <a:xfrm>
            <a:off x="6904388" y="3218698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E7E037-9DA9-CF2B-50B1-BAC4B022BC48}"/>
              </a:ext>
            </a:extLst>
          </p:cNvPr>
          <p:cNvSpPr/>
          <p:nvPr/>
        </p:nvSpPr>
        <p:spPr>
          <a:xfrm>
            <a:off x="4364395" y="3607676"/>
            <a:ext cx="3004793" cy="29380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8DE5E8B-C5BF-DE74-C86C-B3917D77B6D7}"/>
              </a:ext>
            </a:extLst>
          </p:cNvPr>
          <p:cNvSpPr/>
          <p:nvPr/>
        </p:nvSpPr>
        <p:spPr>
          <a:xfrm>
            <a:off x="7815106" y="3521339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C6C1BD-0781-C73D-6DFB-76B2ACD5229A}"/>
              </a:ext>
            </a:extLst>
          </p:cNvPr>
          <p:cNvSpPr/>
          <p:nvPr/>
        </p:nvSpPr>
        <p:spPr>
          <a:xfrm>
            <a:off x="7626871" y="3521339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DF3F256-7179-2F39-DEE7-5391667FF784}"/>
              </a:ext>
            </a:extLst>
          </p:cNvPr>
          <p:cNvSpPr/>
          <p:nvPr/>
        </p:nvSpPr>
        <p:spPr>
          <a:xfrm>
            <a:off x="4054706" y="3521339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8D6554-BB8C-308F-1BF2-81B97115295F}"/>
              </a:ext>
            </a:extLst>
          </p:cNvPr>
          <p:cNvSpPr/>
          <p:nvPr/>
        </p:nvSpPr>
        <p:spPr>
          <a:xfrm>
            <a:off x="3889330" y="3521046"/>
            <a:ext cx="45719" cy="46647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EBEFC8F-2B12-C6B6-DC13-CCBF3FF8D3EA}"/>
              </a:ext>
            </a:extLst>
          </p:cNvPr>
          <p:cNvSpPr/>
          <p:nvPr/>
        </p:nvSpPr>
        <p:spPr>
          <a:xfrm>
            <a:off x="3502431" y="3521046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3E1D7A-13DB-E26D-3EC3-271D3325C50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574924" y="3751407"/>
            <a:ext cx="927507" cy="2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D39C8C9-094A-11D5-4234-30CEA753ECF9}"/>
              </a:ext>
            </a:extLst>
          </p:cNvPr>
          <p:cNvSpPr/>
          <p:nvPr/>
        </p:nvSpPr>
        <p:spPr>
          <a:xfrm>
            <a:off x="1965740" y="2995757"/>
            <a:ext cx="800100" cy="1511300"/>
          </a:xfrm>
          <a:prstGeom prst="rect">
            <a:avLst/>
          </a:prstGeom>
          <a:solidFill>
            <a:schemeClr val="bg1"/>
          </a:solidFill>
          <a:ln w="50800"/>
          <a:scene3d>
            <a:camera prst="orthographicFront">
              <a:rot lat="19799994" lon="17999983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221D70-9672-39F4-9DAB-B36B3D46162B}"/>
              </a:ext>
            </a:extLst>
          </p:cNvPr>
          <p:cNvSpPr/>
          <p:nvPr/>
        </p:nvSpPr>
        <p:spPr>
          <a:xfrm>
            <a:off x="1239914" y="3604505"/>
            <a:ext cx="293804" cy="293804"/>
          </a:xfrm>
          <a:prstGeom prst="ellipse">
            <a:avLst/>
          </a:prstGeom>
          <a:solidFill>
            <a:schemeClr val="tx1"/>
          </a:solidFill>
          <a:scene3d>
            <a:camera prst="orthographicFront">
              <a:rot lat="19799993" lon="1799998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AF67376-1236-DB57-1C70-2DAF6EF24D4C}"/>
              </a:ext>
            </a:extLst>
          </p:cNvPr>
          <p:cNvSpPr/>
          <p:nvPr/>
        </p:nvSpPr>
        <p:spPr>
          <a:xfrm>
            <a:off x="546099" y="3604505"/>
            <a:ext cx="368300" cy="293804"/>
          </a:xfrm>
          <a:prstGeom prst="cub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EB94E6-9D90-E91E-51F7-F2E21C653136}"/>
              </a:ext>
            </a:extLst>
          </p:cNvPr>
          <p:cNvSpPr/>
          <p:nvPr/>
        </p:nvSpPr>
        <p:spPr>
          <a:xfrm>
            <a:off x="1344786" y="3718046"/>
            <a:ext cx="84060" cy="84060"/>
          </a:xfrm>
          <a:prstGeom prst="ellipse">
            <a:avLst/>
          </a:prstGeom>
          <a:solidFill>
            <a:schemeClr val="bg1"/>
          </a:solidFill>
          <a:scene3d>
            <a:camera prst="orthographicFront">
              <a:rot lat="19799993" lon="1799998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C64A08-84B5-EAD0-CD64-BF67F4B41B4C}"/>
              </a:ext>
            </a:extLst>
          </p:cNvPr>
          <p:cNvCxnSpPr>
            <a:cxnSpLocks/>
          </p:cNvCxnSpPr>
          <p:nvPr/>
        </p:nvCxnSpPr>
        <p:spPr>
          <a:xfrm>
            <a:off x="1457324" y="3751407"/>
            <a:ext cx="8537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8705C3-D696-A99F-9AD1-2D88AD3CCC62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73124" y="3760076"/>
            <a:ext cx="4716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5FEB84-24E4-8A1D-3242-ED9C3F5200CA}"/>
              </a:ext>
            </a:extLst>
          </p:cNvPr>
          <p:cNvCxnSpPr>
            <a:cxnSpLocks/>
            <a:stCxn id="27" idx="1"/>
            <a:endCxn id="31" idx="3"/>
          </p:cNvCxnSpPr>
          <p:nvPr/>
        </p:nvCxnSpPr>
        <p:spPr>
          <a:xfrm flipH="1" flipV="1">
            <a:off x="3662133" y="3754285"/>
            <a:ext cx="4152973" cy="29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84CA7E0-ABAB-0221-B5E5-34AD86C4F2C9}"/>
              </a:ext>
            </a:extLst>
          </p:cNvPr>
          <p:cNvSpPr txBox="1"/>
          <p:nvPr/>
        </p:nvSpPr>
        <p:spPr>
          <a:xfrm>
            <a:off x="7294128" y="311009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B4F5A3-0A9F-877F-AA06-CFD0A5EE31E9}"/>
              </a:ext>
            </a:extLst>
          </p:cNvPr>
          <p:cNvSpPr txBox="1"/>
          <p:nvPr/>
        </p:nvSpPr>
        <p:spPr>
          <a:xfrm>
            <a:off x="3951802" y="3100193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D1E674-581E-BA32-8D13-48E618869826}"/>
              </a:ext>
            </a:extLst>
          </p:cNvPr>
          <p:cNvSpPr txBox="1"/>
          <p:nvPr/>
        </p:nvSpPr>
        <p:spPr>
          <a:xfrm>
            <a:off x="3560779" y="311009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③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17F090-9B8F-1FE2-3E20-BE31632A6C66}"/>
              </a:ext>
            </a:extLst>
          </p:cNvPr>
          <p:cNvSpPr txBox="1"/>
          <p:nvPr/>
        </p:nvSpPr>
        <p:spPr>
          <a:xfrm>
            <a:off x="7871102" y="3094034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④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DB4935-056F-265E-CBD7-6D7EBFC48AF2}"/>
              </a:ext>
            </a:extLst>
          </p:cNvPr>
          <p:cNvSpPr txBox="1"/>
          <p:nvPr/>
        </p:nvSpPr>
        <p:spPr>
          <a:xfrm>
            <a:off x="4229184" y="136888"/>
            <a:ext cx="31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Setup the optical axis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272A6B-EB4D-A184-6416-704349CA7CC6}"/>
              </a:ext>
            </a:extLst>
          </p:cNvPr>
          <p:cNvSpPr txBox="1"/>
          <p:nvPr/>
        </p:nvSpPr>
        <p:spPr>
          <a:xfrm>
            <a:off x="3913779" y="2735630"/>
            <a:ext cx="3670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Install laser components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BE43EA-173F-F533-AEF1-E15A071BD70F}"/>
              </a:ext>
            </a:extLst>
          </p:cNvPr>
          <p:cNvSpPr txBox="1"/>
          <p:nvPr/>
        </p:nvSpPr>
        <p:spPr>
          <a:xfrm>
            <a:off x="84274" y="450851"/>
            <a:ext cx="1446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HeNe</a:t>
            </a:r>
            <a:r>
              <a:rPr lang="en-US" sz="1600" b="1" dirty="0"/>
              <a:t> laser</a:t>
            </a:r>
          </a:p>
          <a:p>
            <a:pPr algn="ctr"/>
            <a:r>
              <a:rPr lang="en-US" sz="1400" dirty="0"/>
              <a:t>visible light (red)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C807C6-C76D-D8B3-97B9-4EDC5FE44640}"/>
              </a:ext>
            </a:extLst>
          </p:cNvPr>
          <p:cNvSpPr txBox="1"/>
          <p:nvPr/>
        </p:nvSpPr>
        <p:spPr>
          <a:xfrm>
            <a:off x="952038" y="1405696"/>
            <a:ext cx="999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Aperture</a:t>
            </a:r>
            <a:endParaRPr 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7C9616-1471-E21C-2ADA-D70D1631042B}"/>
              </a:ext>
            </a:extLst>
          </p:cNvPr>
          <p:cNvSpPr txBox="1"/>
          <p:nvPr/>
        </p:nvSpPr>
        <p:spPr>
          <a:xfrm>
            <a:off x="1691092" y="1952114"/>
            <a:ext cx="1611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Image plane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93C5B6-D004-F21B-2C54-E7726E96255D}"/>
              </a:ext>
            </a:extLst>
          </p:cNvPr>
          <p:cNvSpPr txBox="1"/>
          <p:nvPr/>
        </p:nvSpPr>
        <p:spPr>
          <a:xfrm>
            <a:off x="3395998" y="1349205"/>
            <a:ext cx="110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Guide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14CB90-662D-B7FC-6D6B-61CB58553459}"/>
              </a:ext>
            </a:extLst>
          </p:cNvPr>
          <p:cNvSpPr txBox="1"/>
          <p:nvPr/>
        </p:nvSpPr>
        <p:spPr>
          <a:xfrm>
            <a:off x="8029766" y="394825"/>
            <a:ext cx="92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34ABF-AA0A-D43E-074C-62B32D8DCC50}"/>
              </a:ext>
            </a:extLst>
          </p:cNvPr>
          <p:cNvSpPr txBox="1"/>
          <p:nvPr/>
        </p:nvSpPr>
        <p:spPr>
          <a:xfrm>
            <a:off x="6989238" y="672753"/>
            <a:ext cx="110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Guide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1F18B7-8F87-5AA4-1F21-6946E77649AB}"/>
              </a:ext>
            </a:extLst>
          </p:cNvPr>
          <p:cNvSpPr txBox="1"/>
          <p:nvPr/>
        </p:nvSpPr>
        <p:spPr>
          <a:xfrm>
            <a:off x="4794497" y="735237"/>
            <a:ext cx="184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waveguide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F2C4A4-B869-D930-51A7-D59D2061AED1}"/>
              </a:ext>
            </a:extLst>
          </p:cNvPr>
          <p:cNvSpPr txBox="1"/>
          <p:nvPr/>
        </p:nvSpPr>
        <p:spPr>
          <a:xfrm>
            <a:off x="5061061" y="3863404"/>
            <a:ext cx="135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Optical axis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BECAD8-EC03-5FFD-5473-BB0F28BA52D0}"/>
              </a:ext>
            </a:extLst>
          </p:cNvPr>
          <p:cNvSpPr txBox="1"/>
          <p:nvPr/>
        </p:nvSpPr>
        <p:spPr>
          <a:xfrm>
            <a:off x="3127368" y="309990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56134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9164D-5937-FAFB-6FA1-93ABF76D2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DB0285CF-A668-C823-9796-5F00C41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56" y="3576143"/>
            <a:ext cx="2298700" cy="3022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7003C52-3C02-E1DA-EA01-00ACFBFD3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1" y="7154"/>
            <a:ext cx="6642964" cy="34290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A6FB063-CDB8-7A02-BBEA-75C0B1524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70" y="3576143"/>
            <a:ext cx="2625763" cy="299019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E9ADF8A-28E4-4D39-2524-9CED8ED18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2" r="50000"/>
          <a:stretch/>
        </p:blipFill>
        <p:spPr bwMode="auto">
          <a:xfrm>
            <a:off x="8027123" y="378371"/>
            <a:ext cx="3741836" cy="39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CA4343-F56A-8DCE-4337-D7238DFE2AAC}"/>
              </a:ext>
            </a:extLst>
          </p:cNvPr>
          <p:cNvCxnSpPr>
            <a:cxnSpLocks/>
          </p:cNvCxnSpPr>
          <p:nvPr/>
        </p:nvCxnSpPr>
        <p:spPr>
          <a:xfrm flipV="1">
            <a:off x="6528468" y="388882"/>
            <a:ext cx="1511946" cy="184778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70B767D-A53A-2380-B0C6-6068C9240B17}"/>
              </a:ext>
            </a:extLst>
          </p:cNvPr>
          <p:cNvCxnSpPr>
            <a:cxnSpLocks/>
          </p:cNvCxnSpPr>
          <p:nvPr/>
        </p:nvCxnSpPr>
        <p:spPr>
          <a:xfrm>
            <a:off x="6528468" y="3132083"/>
            <a:ext cx="1511946" cy="11876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57F4294-33EA-2B64-14B9-773B044FA524}"/>
              </a:ext>
            </a:extLst>
          </p:cNvPr>
          <p:cNvSpPr txBox="1"/>
          <p:nvPr/>
        </p:nvSpPr>
        <p:spPr>
          <a:xfrm>
            <a:off x="6096000" y="598156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81C253-F117-096B-1BAB-9051813BA559}"/>
              </a:ext>
            </a:extLst>
          </p:cNvPr>
          <p:cNvSpPr txBox="1"/>
          <p:nvPr/>
        </p:nvSpPr>
        <p:spPr>
          <a:xfrm>
            <a:off x="3289874" y="598156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07887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BABC3-BD86-A14D-C7E5-2DA6B6A6A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4C4C4B4-40F9-DAC3-83EE-570F19683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85950"/>
            <a:ext cx="792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5BDCA-22A7-0211-C978-17FD3B3159DC}"/>
              </a:ext>
            </a:extLst>
          </p:cNvPr>
          <p:cNvCxnSpPr/>
          <p:nvPr/>
        </p:nvCxnSpPr>
        <p:spPr>
          <a:xfrm>
            <a:off x="6482721" y="3199672"/>
            <a:ext cx="2635045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48B0D-ED49-6F89-8D43-EEFCFB150135}"/>
              </a:ext>
            </a:extLst>
          </p:cNvPr>
          <p:cNvCxnSpPr>
            <a:cxnSpLocks/>
          </p:cNvCxnSpPr>
          <p:nvPr/>
        </p:nvCxnSpPr>
        <p:spPr>
          <a:xfrm>
            <a:off x="7778551" y="2136333"/>
            <a:ext cx="0" cy="246437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6CC86-A272-5AB9-C17C-E5DFACF0D445}"/>
              </a:ext>
            </a:extLst>
          </p:cNvPr>
          <p:cNvSpPr txBox="1"/>
          <p:nvPr/>
        </p:nvSpPr>
        <p:spPr>
          <a:xfrm>
            <a:off x="8027164" y="2345457"/>
            <a:ext cx="101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Optical axis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052F4-058E-84A1-7F87-9CC56B3EFEC8}"/>
              </a:ext>
            </a:extLst>
          </p:cNvPr>
          <p:cNvCxnSpPr/>
          <p:nvPr/>
        </p:nvCxnSpPr>
        <p:spPr>
          <a:xfrm flipV="1">
            <a:off x="7800243" y="2632488"/>
            <a:ext cx="716388" cy="5671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8D74A-39D4-75AE-FC51-86481A120799}"/>
              </a:ext>
            </a:extLst>
          </p:cNvPr>
          <p:cNvCxnSpPr/>
          <p:nvPr/>
        </p:nvCxnSpPr>
        <p:spPr>
          <a:xfrm>
            <a:off x="2679494" y="3191041"/>
            <a:ext cx="2635045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856C1E-FC9E-F8A6-9030-A2BC72BDF34D}"/>
              </a:ext>
            </a:extLst>
          </p:cNvPr>
          <p:cNvCxnSpPr>
            <a:cxnSpLocks/>
          </p:cNvCxnSpPr>
          <p:nvPr/>
        </p:nvCxnSpPr>
        <p:spPr>
          <a:xfrm>
            <a:off x="3975324" y="2127702"/>
            <a:ext cx="0" cy="246437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EB3E39-E3E8-D57A-7A79-C3129C07F2FA}"/>
              </a:ext>
            </a:extLst>
          </p:cNvPr>
          <p:cNvSpPr txBox="1"/>
          <p:nvPr/>
        </p:nvSpPr>
        <p:spPr>
          <a:xfrm>
            <a:off x="4223937" y="2336826"/>
            <a:ext cx="101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Optical axis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AD67AA-A88B-4FEE-F7C5-43AD6F2E71BD}"/>
              </a:ext>
            </a:extLst>
          </p:cNvPr>
          <p:cNvCxnSpPr/>
          <p:nvPr/>
        </p:nvCxnSpPr>
        <p:spPr>
          <a:xfrm flipV="1">
            <a:off x="3997016" y="2623857"/>
            <a:ext cx="716388" cy="5671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44304DB-8DB6-7968-A630-C738B5868BA3}"/>
              </a:ext>
            </a:extLst>
          </p:cNvPr>
          <p:cNvSpPr/>
          <p:nvPr/>
        </p:nvSpPr>
        <p:spPr>
          <a:xfrm>
            <a:off x="2181013" y="2946400"/>
            <a:ext cx="345440" cy="69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ECE56-3A65-3AFA-31F2-31FE2F14FAD7}"/>
              </a:ext>
            </a:extLst>
          </p:cNvPr>
          <p:cNvSpPr/>
          <p:nvPr/>
        </p:nvSpPr>
        <p:spPr>
          <a:xfrm>
            <a:off x="5424195" y="1885949"/>
            <a:ext cx="905481" cy="284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E8B93-DE76-C4D6-4DD6-78975BA22F12}"/>
              </a:ext>
            </a:extLst>
          </p:cNvPr>
          <p:cNvSpPr/>
          <p:nvPr/>
        </p:nvSpPr>
        <p:spPr>
          <a:xfrm rot="5400000">
            <a:off x="3870294" y="4651128"/>
            <a:ext cx="345440" cy="69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3FD947-DED3-E556-6A88-2097C3C5E76B}"/>
              </a:ext>
            </a:extLst>
          </p:cNvPr>
          <p:cNvSpPr/>
          <p:nvPr/>
        </p:nvSpPr>
        <p:spPr>
          <a:xfrm rot="5400000">
            <a:off x="7597000" y="4626611"/>
            <a:ext cx="345440" cy="69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21C2F1-DCE5-CB19-47D7-FC5A1D94F9E4}"/>
              </a:ext>
            </a:extLst>
          </p:cNvPr>
          <p:cNvSpPr txBox="1"/>
          <p:nvPr/>
        </p:nvSpPr>
        <p:spPr>
          <a:xfrm rot="16200000">
            <a:off x="8789007" y="3068866"/>
            <a:ext cx="198163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/>
              <a:t>Normalized  Power Intensity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25D234-275D-5A53-41BF-2D892AD4678E}"/>
              </a:ext>
            </a:extLst>
          </p:cNvPr>
          <p:cNvSpPr txBox="1"/>
          <p:nvPr/>
        </p:nvSpPr>
        <p:spPr>
          <a:xfrm>
            <a:off x="3142314" y="1839405"/>
            <a:ext cx="148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Without alignment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590AD0-A937-2481-4F44-77A34142B69B}"/>
              </a:ext>
            </a:extLst>
          </p:cNvPr>
          <p:cNvSpPr txBox="1"/>
          <p:nvPr/>
        </p:nvSpPr>
        <p:spPr>
          <a:xfrm>
            <a:off x="7203477" y="1839464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With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790A01-0A89-43DF-FD79-D88F176A6AAA}"/>
                  </a:ext>
                </a:extLst>
              </p:cNvPr>
              <p:cNvSpPr txBox="1"/>
              <p:nvPr/>
            </p:nvSpPr>
            <p:spPr>
              <a:xfrm>
                <a:off x="2783613" y="1173204"/>
                <a:ext cx="62572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Formic Acid FIR laser beam profiles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𝟒𝟑𝟐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𝒎𝑾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/>
                  <a:t>Beam propagation distance = 300 mm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790A01-0A89-43DF-FD79-D88F176A6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13" y="1173204"/>
                <a:ext cx="6257290" cy="646331"/>
              </a:xfrm>
              <a:prstGeom prst="rect">
                <a:avLst/>
              </a:prstGeom>
              <a:blipFill>
                <a:blip r:embed="rId3"/>
                <a:stretch>
                  <a:fillRect l="-40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45086E7-60DF-2E39-C98D-DC6BC9169FA5}"/>
              </a:ext>
            </a:extLst>
          </p:cNvPr>
          <p:cNvSpPr txBox="1"/>
          <p:nvPr/>
        </p:nvSpPr>
        <p:spPr>
          <a:xfrm>
            <a:off x="3001820" y="4833551"/>
            <a:ext cx="1947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Horizontal position (mm)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BE9580-72D1-4DF9-9EDC-B477344F302D}"/>
              </a:ext>
            </a:extLst>
          </p:cNvPr>
          <p:cNvSpPr txBox="1"/>
          <p:nvPr/>
        </p:nvSpPr>
        <p:spPr>
          <a:xfrm>
            <a:off x="6902831" y="4836904"/>
            <a:ext cx="1947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Horizontal position (mm)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AFC202-A0C9-A22F-73FB-E467F55635C6}"/>
              </a:ext>
            </a:extLst>
          </p:cNvPr>
          <p:cNvSpPr txBox="1"/>
          <p:nvPr/>
        </p:nvSpPr>
        <p:spPr>
          <a:xfrm rot="16200000">
            <a:off x="1394553" y="3214373"/>
            <a:ext cx="1755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Vertical position (mm)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E2AE50-3F65-8AF1-3BF6-04BEBEC6FC82}"/>
              </a:ext>
            </a:extLst>
          </p:cNvPr>
          <p:cNvSpPr txBox="1"/>
          <p:nvPr/>
        </p:nvSpPr>
        <p:spPr>
          <a:xfrm rot="16200000">
            <a:off x="5203869" y="3214374"/>
            <a:ext cx="1755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Vertical position (mm) </a:t>
            </a:r>
          </a:p>
        </p:txBody>
      </p:sp>
    </p:spTree>
    <p:extLst>
      <p:ext uri="{BB962C8B-B14F-4D97-AF65-F5344CB8AC3E}">
        <p14:creationId xmlns:p14="http://schemas.microsoft.com/office/powerpoint/2010/main" val="351412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3A75FE2-4371-4C6E-A376-19A60ACDCCB3}"/>
              </a:ext>
            </a:extLst>
          </p:cNvPr>
          <p:cNvGrpSpPr/>
          <p:nvPr/>
        </p:nvGrpSpPr>
        <p:grpSpPr>
          <a:xfrm>
            <a:off x="3180086" y="0"/>
            <a:ext cx="6647209" cy="8057755"/>
            <a:chOff x="3180086" y="0"/>
            <a:chExt cx="6647209" cy="80577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CA836C4-3935-7415-1B3D-01B2EF89E26A}"/>
                </a:ext>
              </a:extLst>
            </p:cNvPr>
            <p:cNvGrpSpPr/>
            <p:nvPr/>
          </p:nvGrpSpPr>
          <p:grpSpPr>
            <a:xfrm>
              <a:off x="3180086" y="0"/>
              <a:ext cx="5831828" cy="4823995"/>
              <a:chOff x="3098285" y="420672"/>
              <a:chExt cx="5831828" cy="4823995"/>
            </a:xfrm>
          </p:grpSpPr>
          <p:pic>
            <p:nvPicPr>
              <p:cNvPr id="16386" name="Picture 2">
                <a:extLst>
                  <a:ext uri="{FF2B5EF4-FFF2-40B4-BE49-F238E27FC236}">
                    <a16:creationId xmlns:a16="http://schemas.microsoft.com/office/drawing/2014/main" id="{24F5DF0B-F477-F439-D2FF-168324909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8285" y="512956"/>
                <a:ext cx="5831828" cy="4616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7CCB0-F230-7C55-3F87-8E73020020E4}"/>
                  </a:ext>
                </a:extLst>
              </p:cNvPr>
              <p:cNvSpPr txBox="1"/>
              <p:nvPr/>
            </p:nvSpPr>
            <p:spPr>
              <a:xfrm rot="16200000">
                <a:off x="5493865" y="1467125"/>
                <a:ext cx="80983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Power (</a:t>
                </a:r>
                <a:r>
                  <a:rPr lang="en-US" sz="900" b="1" dirty="0" err="1"/>
                  <a:t>a.u</a:t>
                </a:r>
                <a:r>
                  <a:rPr lang="en-US" sz="900" b="1" dirty="0"/>
                  <a:t>.)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79C6C9-1BCF-0556-0F34-40D39A73297F}"/>
                  </a:ext>
                </a:extLst>
              </p:cNvPr>
              <p:cNvSpPr txBox="1"/>
              <p:nvPr/>
            </p:nvSpPr>
            <p:spPr>
              <a:xfrm rot="16200000">
                <a:off x="5493864" y="3833680"/>
                <a:ext cx="80983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Power (</a:t>
                </a:r>
                <a:r>
                  <a:rPr lang="en-US" sz="900" b="1" dirty="0" err="1"/>
                  <a:t>a.u</a:t>
                </a:r>
                <a:r>
                  <a:rPr lang="en-US" sz="900" b="1" dirty="0"/>
                  <a:t>.)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AE7A4B-7492-0F35-C3E6-1B50C92EA65B}"/>
                  </a:ext>
                </a:extLst>
              </p:cNvPr>
              <p:cNvSpPr txBox="1"/>
              <p:nvPr/>
            </p:nvSpPr>
            <p:spPr>
              <a:xfrm>
                <a:off x="3879669" y="2622926"/>
                <a:ext cx="1483098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Horizontal position (mm)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41F01-9050-F42F-C1BF-87B6CBBCEAB9}"/>
                  </a:ext>
                </a:extLst>
              </p:cNvPr>
              <p:cNvSpPr txBox="1"/>
              <p:nvPr/>
            </p:nvSpPr>
            <p:spPr>
              <a:xfrm>
                <a:off x="3879669" y="5013835"/>
                <a:ext cx="136928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Vertical  position (mm)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9936F3-5E4B-F315-E905-45E81CAB3622}"/>
                  </a:ext>
                </a:extLst>
              </p:cNvPr>
              <p:cNvSpPr txBox="1"/>
              <p:nvPr/>
            </p:nvSpPr>
            <p:spPr>
              <a:xfrm rot="16200000">
                <a:off x="2789547" y="3865908"/>
                <a:ext cx="848309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Voltage (mV)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25DA1C-AC27-60F0-498C-349D3511DE11}"/>
                  </a:ext>
                </a:extLst>
              </p:cNvPr>
              <p:cNvSpPr txBox="1"/>
              <p:nvPr/>
            </p:nvSpPr>
            <p:spPr>
              <a:xfrm rot="16200000">
                <a:off x="2789548" y="1366548"/>
                <a:ext cx="848309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Voltage (mV)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481DB-0DCC-8EA3-D7D7-D23A38C1EEAF}"/>
                  </a:ext>
                </a:extLst>
              </p:cNvPr>
              <p:cNvSpPr txBox="1"/>
              <p:nvPr/>
            </p:nvSpPr>
            <p:spPr>
              <a:xfrm>
                <a:off x="6387737" y="2622926"/>
                <a:ext cx="2323072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Distance from laser output window (mm)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9F9220-FF25-9710-3AF9-385FB04A26D7}"/>
                  </a:ext>
                </a:extLst>
              </p:cNvPr>
              <p:cNvSpPr txBox="1"/>
              <p:nvPr/>
            </p:nvSpPr>
            <p:spPr>
              <a:xfrm>
                <a:off x="6387737" y="5013835"/>
                <a:ext cx="2323072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Distance from laser output window (mm)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519B9C-2343-B603-D930-2B29DD5054B8}"/>
                  </a:ext>
                </a:extLst>
              </p:cNvPr>
              <p:cNvSpPr txBox="1"/>
              <p:nvPr/>
            </p:nvSpPr>
            <p:spPr>
              <a:xfrm rot="16200000">
                <a:off x="5507339" y="1467125"/>
                <a:ext cx="114005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Beam radius (mm)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096EA3-4060-2CED-E4E1-16A4499A5F94}"/>
                  </a:ext>
                </a:extLst>
              </p:cNvPr>
              <p:cNvSpPr txBox="1"/>
              <p:nvPr/>
            </p:nvSpPr>
            <p:spPr>
              <a:xfrm rot="16200000">
                <a:off x="5525972" y="3865908"/>
                <a:ext cx="114005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Beam radius (mm)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61F71B-F6F7-7D7C-5922-CE1927C9AB4E}"/>
                  </a:ext>
                </a:extLst>
              </p:cNvPr>
              <p:cNvSpPr txBox="1"/>
              <p:nvPr/>
            </p:nvSpPr>
            <p:spPr>
              <a:xfrm>
                <a:off x="3759443" y="423664"/>
                <a:ext cx="1723549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Horizontal power distribution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EFC7C-CE7F-FAD8-2891-6E9A7A0B0D8A}"/>
                  </a:ext>
                </a:extLst>
              </p:cNvPr>
              <p:cNvSpPr txBox="1"/>
              <p:nvPr/>
            </p:nvSpPr>
            <p:spPr>
              <a:xfrm>
                <a:off x="3828372" y="2814100"/>
                <a:ext cx="1585690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Vertical power distribution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F79980-4880-2532-95C2-01B0F60D9629}"/>
                  </a:ext>
                </a:extLst>
              </p:cNvPr>
              <p:cNvSpPr txBox="1"/>
              <p:nvPr/>
            </p:nvSpPr>
            <p:spPr>
              <a:xfrm>
                <a:off x="6096000" y="420672"/>
                <a:ext cx="2756263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/>
                  <a:t>Gaussian fitting  (horizontal)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2E0608-D448-2AFD-EA5B-02EFDE167FEF}"/>
                  </a:ext>
                </a:extLst>
              </p:cNvPr>
              <p:cNvSpPr txBox="1"/>
              <p:nvPr/>
            </p:nvSpPr>
            <p:spPr>
              <a:xfrm>
                <a:off x="6077367" y="2827634"/>
                <a:ext cx="2756263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/>
                  <a:t>Gaussian fitting  (vertical)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231B5C-8E15-4DA5-8B21-E28C7DE9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0851" y="4899753"/>
              <a:ext cx="6596444" cy="315800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EAB93C-C9CE-41E2-8B7A-BF17FD70B333}"/>
                </a:ext>
              </a:extLst>
            </p:cNvPr>
            <p:cNvSpPr txBox="1"/>
            <p:nvPr/>
          </p:nvSpPr>
          <p:spPr>
            <a:xfrm>
              <a:off x="3434672" y="4879120"/>
              <a:ext cx="1211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05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c 21">
            <a:extLst>
              <a:ext uri="{FF2B5EF4-FFF2-40B4-BE49-F238E27FC236}">
                <a16:creationId xmlns:a16="http://schemas.microsoft.com/office/drawing/2014/main" id="{B0171A3D-572B-BA6B-8120-C9BA736F3E49}"/>
              </a:ext>
            </a:extLst>
          </p:cNvPr>
          <p:cNvSpPr/>
          <p:nvPr/>
        </p:nvSpPr>
        <p:spPr>
          <a:xfrm>
            <a:off x="1709997" y="2850788"/>
            <a:ext cx="8829585" cy="2356829"/>
          </a:xfrm>
          <a:prstGeom prst="arc">
            <a:avLst>
              <a:gd name="adj1" fmla="val 16200000"/>
              <a:gd name="adj2" fmla="val 2062231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CB3422F-3B3C-E89A-23F3-428256B69FF1}"/>
              </a:ext>
            </a:extLst>
          </p:cNvPr>
          <p:cNvSpPr/>
          <p:nvPr/>
        </p:nvSpPr>
        <p:spPr>
          <a:xfrm flipV="1">
            <a:off x="1709998" y="334808"/>
            <a:ext cx="8829585" cy="2356828"/>
          </a:xfrm>
          <a:prstGeom prst="arc">
            <a:avLst>
              <a:gd name="adj1" fmla="val 16200000"/>
              <a:gd name="adj2" fmla="val 2063525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ACA873-E0DA-4E52-9452-68284F551F67}"/>
              </a:ext>
            </a:extLst>
          </p:cNvPr>
          <p:cNvGrpSpPr/>
          <p:nvPr/>
        </p:nvGrpSpPr>
        <p:grpSpPr>
          <a:xfrm>
            <a:off x="3728358" y="1948466"/>
            <a:ext cx="6594602" cy="3150584"/>
            <a:chOff x="3728358" y="1948466"/>
            <a:chExt cx="6594602" cy="31505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FA9D2D7-FA06-2D23-A946-599E2ABD54B4}"/>
                </a:ext>
              </a:extLst>
            </p:cNvPr>
            <p:cNvSpPr/>
            <p:nvPr/>
          </p:nvSpPr>
          <p:spPr>
            <a:xfrm rot="10800000">
              <a:off x="4996119" y="2222811"/>
              <a:ext cx="1048822" cy="107878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9BA26B-AC5E-FFFE-9AA8-D4FBFCB02007}"/>
                </a:ext>
              </a:extLst>
            </p:cNvPr>
            <p:cNvSpPr/>
            <p:nvPr/>
          </p:nvSpPr>
          <p:spPr>
            <a:xfrm rot="10800000">
              <a:off x="3804834" y="2618817"/>
              <a:ext cx="2080404" cy="293804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A51A54C-9913-15A9-5088-1BC07680BE93}"/>
                </a:ext>
              </a:extLst>
            </p:cNvPr>
            <p:cNvSpPr/>
            <p:nvPr/>
          </p:nvSpPr>
          <p:spPr>
            <a:xfrm rot="10800000">
              <a:off x="5965091" y="2532773"/>
              <a:ext cx="159702" cy="46647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521939-D4FD-19DF-A204-747425C3F9EA}"/>
                </a:ext>
              </a:extLst>
            </p:cNvPr>
            <p:cNvCxnSpPr/>
            <p:nvPr/>
          </p:nvCxnSpPr>
          <p:spPr>
            <a:xfrm>
              <a:off x="6974275" y="2292502"/>
              <a:ext cx="0" cy="1009095"/>
            </a:xfrm>
            <a:prstGeom prst="line">
              <a:avLst/>
            </a:prstGeom>
            <a:ln w="28575">
              <a:solidFill>
                <a:srgbClr val="378AC9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A63DDAB-EC14-E8A7-CC9C-197068665794}"/>
                </a:ext>
              </a:extLst>
            </p:cNvPr>
            <p:cNvCxnSpPr/>
            <p:nvPr/>
          </p:nvCxnSpPr>
          <p:spPr>
            <a:xfrm>
              <a:off x="7476519" y="2292503"/>
              <a:ext cx="0" cy="1009095"/>
            </a:xfrm>
            <a:prstGeom prst="line">
              <a:avLst/>
            </a:prstGeom>
            <a:ln w="28575">
              <a:solidFill>
                <a:srgbClr val="DF6F4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942EEA-4A46-72DB-D642-0594560CB3B2}"/>
                </a:ext>
              </a:extLst>
            </p:cNvPr>
            <p:cNvCxnSpPr/>
            <p:nvPr/>
          </p:nvCxnSpPr>
          <p:spPr>
            <a:xfrm>
              <a:off x="8007291" y="2292503"/>
              <a:ext cx="0" cy="1009095"/>
            </a:xfrm>
            <a:prstGeom prst="line">
              <a:avLst/>
            </a:prstGeom>
            <a:ln w="28575">
              <a:solidFill>
                <a:srgbClr val="ECB53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3E6CF3-841B-1B85-50CA-E05BDBB221BF}"/>
                </a:ext>
              </a:extLst>
            </p:cNvPr>
            <p:cNvCxnSpPr/>
            <p:nvPr/>
          </p:nvCxnSpPr>
          <p:spPr>
            <a:xfrm>
              <a:off x="8601450" y="2292502"/>
              <a:ext cx="0" cy="1009095"/>
            </a:xfrm>
            <a:prstGeom prst="line">
              <a:avLst/>
            </a:prstGeom>
            <a:ln w="28575">
              <a:solidFill>
                <a:srgbClr val="9454A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DB2A15-4517-14A0-C15B-DB26138354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4793" y="2222811"/>
              <a:ext cx="0" cy="114422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AD6766-3AF0-A848-0A8B-D7E988F6D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4789" y="2762204"/>
              <a:ext cx="3171611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5B584E-823B-7A05-3EAF-70BD7065433D}"/>
                </a:ext>
              </a:extLst>
            </p:cNvPr>
            <p:cNvSpPr txBox="1"/>
            <p:nvPr/>
          </p:nvSpPr>
          <p:spPr>
            <a:xfrm>
              <a:off x="5935106" y="2613714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90ACAA-E3BA-48D1-A581-550B31825A7E}"/>
                </a:ext>
              </a:extLst>
            </p:cNvPr>
            <p:cNvSpPr txBox="1"/>
            <p:nvPr/>
          </p:nvSpPr>
          <p:spPr>
            <a:xfrm>
              <a:off x="6733254" y="3271315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940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FE928A-8970-41C2-55CC-DDE02E2164E0}"/>
                </a:ext>
              </a:extLst>
            </p:cNvPr>
            <p:cNvSpPr txBox="1"/>
            <p:nvPr/>
          </p:nvSpPr>
          <p:spPr>
            <a:xfrm>
              <a:off x="7182677" y="3268690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1274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34EF97-6C78-4994-6885-64C03D5D563F}"/>
                </a:ext>
              </a:extLst>
            </p:cNvPr>
            <p:cNvSpPr txBox="1"/>
            <p:nvPr/>
          </p:nvSpPr>
          <p:spPr>
            <a:xfrm>
              <a:off x="7722597" y="3266065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1947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4DF39C-2706-0B55-7903-BF173E75DB3E}"/>
                </a:ext>
              </a:extLst>
            </p:cNvPr>
            <p:cNvSpPr txBox="1"/>
            <p:nvPr/>
          </p:nvSpPr>
          <p:spPr>
            <a:xfrm>
              <a:off x="8330909" y="3266064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2447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389B62EA-320E-3D65-79EC-50EDEE7F988D}"/>
                </a:ext>
              </a:extLst>
            </p:cNvPr>
            <p:cNvSpPr/>
            <p:nvPr/>
          </p:nvSpPr>
          <p:spPr>
            <a:xfrm>
              <a:off x="4996120" y="3795628"/>
              <a:ext cx="2341306" cy="1303422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7419EB-75A0-1807-06D8-AF31E273B4BB}"/>
                </a:ext>
              </a:extLst>
            </p:cNvPr>
            <p:cNvCxnSpPr>
              <a:stCxn id="20" idx="0"/>
            </p:cNvCxnSpPr>
            <p:nvPr/>
          </p:nvCxnSpPr>
          <p:spPr>
            <a:xfrm flipH="1">
              <a:off x="5086350" y="2999251"/>
              <a:ext cx="958592" cy="8393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2C1A6FC-190E-D118-AF88-0CFC8FAA61C1}"/>
                </a:ext>
              </a:extLst>
            </p:cNvPr>
            <p:cNvCxnSpPr>
              <a:cxnSpLocks/>
            </p:cNvCxnSpPr>
            <p:nvPr/>
          </p:nvCxnSpPr>
          <p:spPr>
            <a:xfrm>
              <a:off x="6147060" y="2998958"/>
              <a:ext cx="946705" cy="7966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0E52F3F-3701-1AAA-2322-A3CCC3F2A2C5}"/>
                </a:ext>
              </a:extLst>
            </p:cNvPr>
            <p:cNvGrpSpPr/>
            <p:nvPr/>
          </p:nvGrpSpPr>
          <p:grpSpPr>
            <a:xfrm>
              <a:off x="3728358" y="2620728"/>
              <a:ext cx="152948" cy="289301"/>
              <a:chOff x="3804834" y="2057400"/>
              <a:chExt cx="368667" cy="727498"/>
            </a:xfrm>
          </p:grpSpPr>
          <p:sp>
            <p:nvSpPr>
              <p:cNvPr id="72" name="Pie 71">
                <a:extLst>
                  <a:ext uri="{FF2B5EF4-FFF2-40B4-BE49-F238E27FC236}">
                    <a16:creationId xmlns:a16="http://schemas.microsoft.com/office/drawing/2014/main" id="{0594D5E7-177E-90EB-DE40-98AAA038DB43}"/>
                  </a:ext>
                </a:extLst>
              </p:cNvPr>
              <p:cNvSpPr/>
              <p:nvPr/>
            </p:nvSpPr>
            <p:spPr>
              <a:xfrm>
                <a:off x="3804834" y="2057400"/>
                <a:ext cx="365125" cy="365125"/>
              </a:xfrm>
              <a:prstGeom prst="pie">
                <a:avLst>
                  <a:gd name="adj1" fmla="val 5310186"/>
                  <a:gd name="adj2" fmla="val 16200000"/>
                </a:avLst>
              </a:prstGeom>
              <a:solidFill>
                <a:srgbClr val="FDAE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Pie 72">
                <a:extLst>
                  <a:ext uri="{FF2B5EF4-FFF2-40B4-BE49-F238E27FC236}">
                    <a16:creationId xmlns:a16="http://schemas.microsoft.com/office/drawing/2014/main" id="{B79F239E-1486-C9B1-9749-373DAB26D8DC}"/>
                  </a:ext>
                </a:extLst>
              </p:cNvPr>
              <p:cNvSpPr/>
              <p:nvPr/>
            </p:nvSpPr>
            <p:spPr>
              <a:xfrm rot="10800000">
                <a:off x="3808376" y="2419773"/>
                <a:ext cx="365125" cy="365125"/>
              </a:xfrm>
              <a:prstGeom prst="pie">
                <a:avLst>
                  <a:gd name="adj1" fmla="val 5310186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350FEE1-5B1B-D371-44BC-F2E071885FCA}"/>
                </a:ext>
              </a:extLst>
            </p:cNvPr>
            <p:cNvSpPr txBox="1"/>
            <p:nvPr/>
          </p:nvSpPr>
          <p:spPr>
            <a:xfrm>
              <a:off x="3749501" y="2353987"/>
              <a:ext cx="12936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Laser waveguide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74634D-7D08-7E99-3445-4077227D4529}"/>
                </a:ext>
              </a:extLst>
            </p:cNvPr>
            <p:cNvSpPr txBox="1"/>
            <p:nvPr/>
          </p:nvSpPr>
          <p:spPr>
            <a:xfrm>
              <a:off x="5220532" y="1948466"/>
              <a:ext cx="1749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Output window ( Z = 0 )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DE02259-31F6-2DF6-CEE9-6167B2F4E6DD}"/>
                </a:ext>
              </a:extLst>
            </p:cNvPr>
            <p:cNvSpPr txBox="1"/>
            <p:nvPr/>
          </p:nvSpPr>
          <p:spPr>
            <a:xfrm>
              <a:off x="7467370" y="3878934"/>
              <a:ext cx="28555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Beam waist size = 10.8 mm</a:t>
              </a:r>
            </a:p>
            <a:p>
              <a:r>
                <a:rPr lang="en-US" sz="1600" b="1" dirty="0"/>
                <a:t>Beam waist position = - 0.3 mm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7E52385-5BAC-4FE3-811F-024DCCD5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8088" y="3783608"/>
              <a:ext cx="2504906" cy="1284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9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2A49A-B4DB-F769-61C1-27ECC53DF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249363-B85E-4F6E-B988-A8F9DF4478E6}"/>
              </a:ext>
            </a:extLst>
          </p:cNvPr>
          <p:cNvGrpSpPr/>
          <p:nvPr/>
        </p:nvGrpSpPr>
        <p:grpSpPr>
          <a:xfrm>
            <a:off x="-4002373" y="-5280989"/>
            <a:ext cx="18347961" cy="17419977"/>
            <a:chOff x="-4002373" y="-5280989"/>
            <a:chExt cx="18347961" cy="1741997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72797B-0694-B1CE-8221-AEC021043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5685" y="3428996"/>
              <a:ext cx="7361387" cy="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BF204E1-C3C7-1493-F281-01B67FD8220B}"/>
                </a:ext>
              </a:extLst>
            </p:cNvPr>
            <p:cNvCxnSpPr>
              <a:cxnSpLocks/>
            </p:cNvCxnSpPr>
            <p:nvPr/>
          </p:nvCxnSpPr>
          <p:spPr>
            <a:xfrm>
              <a:off x="5538213" y="1639537"/>
              <a:ext cx="9704" cy="370913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13627518-2FAB-3256-6FCF-4B0A8D02D048}"/>
                </a:ext>
              </a:extLst>
            </p:cNvPr>
            <p:cNvSpPr/>
            <p:nvPr/>
          </p:nvSpPr>
          <p:spPr>
            <a:xfrm rot="10800000" flipV="1">
              <a:off x="-3904414" y="4120078"/>
              <a:ext cx="18250002" cy="8018907"/>
            </a:xfrm>
            <a:prstGeom prst="arc">
              <a:avLst>
                <a:gd name="adj1" fmla="val 13407159"/>
                <a:gd name="adj2" fmla="val 15904636"/>
              </a:avLst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CA3476-1333-BE1C-C9CE-FCA8BE3105CC}"/>
                </a:ext>
              </a:extLst>
            </p:cNvPr>
            <p:cNvCxnSpPr>
              <a:cxnSpLocks/>
            </p:cNvCxnSpPr>
            <p:nvPr/>
          </p:nvCxnSpPr>
          <p:spPr>
            <a:xfrm>
              <a:off x="4948911" y="2737918"/>
              <a:ext cx="0" cy="138216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1F89C159-3EA6-9011-CE5D-BE899F57B649}"/>
                </a:ext>
              </a:extLst>
            </p:cNvPr>
            <p:cNvSpPr/>
            <p:nvPr/>
          </p:nvSpPr>
          <p:spPr>
            <a:xfrm flipV="1">
              <a:off x="-4002373" y="-5280989"/>
              <a:ext cx="18250002" cy="8018907"/>
            </a:xfrm>
            <a:prstGeom prst="arc">
              <a:avLst>
                <a:gd name="adj1" fmla="val 16535224"/>
                <a:gd name="adj2" fmla="val 19039144"/>
              </a:avLst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5F22A1D2-09B3-62DB-4539-3D7B4E7FDE8D}"/>
                </a:ext>
              </a:extLst>
            </p:cNvPr>
            <p:cNvSpPr/>
            <p:nvPr/>
          </p:nvSpPr>
          <p:spPr>
            <a:xfrm flipV="1">
              <a:off x="-4002373" y="-5280989"/>
              <a:ext cx="18250002" cy="8018907"/>
            </a:xfrm>
            <a:prstGeom prst="arc">
              <a:avLst>
                <a:gd name="adj1" fmla="val 13862480"/>
                <a:gd name="adj2" fmla="val 16585797"/>
              </a:avLst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BE22607-4C4C-538D-DBCD-13476BB014A0}"/>
                </a:ext>
              </a:extLst>
            </p:cNvPr>
            <p:cNvSpPr/>
            <p:nvPr/>
          </p:nvSpPr>
          <p:spPr>
            <a:xfrm rot="10800000" flipV="1">
              <a:off x="-3904414" y="4120081"/>
              <a:ext cx="18250002" cy="8018907"/>
            </a:xfrm>
            <a:prstGeom prst="arc">
              <a:avLst>
                <a:gd name="adj1" fmla="val 15940886"/>
                <a:gd name="adj2" fmla="val 18559146"/>
              </a:avLst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89C08C-4B87-4A8D-4D0D-26B3C124D900}"/>
                </a:ext>
              </a:extLst>
            </p:cNvPr>
            <p:cNvSpPr txBox="1"/>
            <p:nvPr/>
          </p:nvSpPr>
          <p:spPr>
            <a:xfrm>
              <a:off x="2800949" y="3412189"/>
              <a:ext cx="20617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- 0.3 mm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1DF34B9-1824-6058-516A-E5977D8954D9}"/>
                </a:ext>
              </a:extLst>
            </p:cNvPr>
            <p:cNvCxnSpPr>
              <a:cxnSpLocks/>
            </p:cNvCxnSpPr>
            <p:nvPr/>
          </p:nvCxnSpPr>
          <p:spPr>
            <a:xfrm>
              <a:off x="4776553" y="2737918"/>
              <a:ext cx="0" cy="69107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AD0F01-6D6B-DCAC-62CC-AC05D937AF42}"/>
                </a:ext>
              </a:extLst>
            </p:cNvPr>
            <p:cNvSpPr txBox="1"/>
            <p:nvPr/>
          </p:nvSpPr>
          <p:spPr>
            <a:xfrm>
              <a:off x="2998119" y="2660904"/>
              <a:ext cx="2048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10.8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12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8C36258-E11D-35DC-EE4C-67A5FD47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0"/>
            <a:ext cx="5168900" cy="42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2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70F9E6-DCB7-A3F2-2DAD-768FE3A197D6}"/>
              </a:ext>
            </a:extLst>
          </p:cNvPr>
          <p:cNvSpPr/>
          <p:nvPr/>
        </p:nvSpPr>
        <p:spPr>
          <a:xfrm>
            <a:off x="5738191" y="801760"/>
            <a:ext cx="2365513" cy="844826"/>
          </a:xfrm>
          <a:prstGeom prst="rect">
            <a:avLst/>
          </a:prstGeom>
          <a:solidFill>
            <a:srgbClr val="C00000">
              <a:alpha val="6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Stepper motor stage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8ED700-40D5-F793-90EE-A248EDA04ECB}"/>
              </a:ext>
            </a:extLst>
          </p:cNvPr>
          <p:cNvSpPr/>
          <p:nvPr/>
        </p:nvSpPr>
        <p:spPr>
          <a:xfrm>
            <a:off x="7051812" y="2484787"/>
            <a:ext cx="2103783" cy="844826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Cavity length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FF08A2-1D49-E8BA-9E79-19F93A4C3978}"/>
              </a:ext>
            </a:extLst>
          </p:cNvPr>
          <p:cNvSpPr/>
          <p:nvPr/>
        </p:nvSpPr>
        <p:spPr>
          <a:xfrm>
            <a:off x="4079183" y="2484787"/>
            <a:ext cx="2103783" cy="844826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 laser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DC5381-F3FF-156E-9ABE-A0DE376A4E90}"/>
              </a:ext>
            </a:extLst>
          </p:cNvPr>
          <p:cNvSpPr/>
          <p:nvPr/>
        </p:nvSpPr>
        <p:spPr>
          <a:xfrm>
            <a:off x="1106555" y="2484787"/>
            <a:ext cx="2103783" cy="844826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 laser power detector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E5E03-7158-230A-D854-FC23D285789A}"/>
              </a:ext>
            </a:extLst>
          </p:cNvPr>
          <p:cNvSpPr/>
          <p:nvPr/>
        </p:nvSpPr>
        <p:spPr>
          <a:xfrm>
            <a:off x="2287656" y="798445"/>
            <a:ext cx="2103783" cy="844826"/>
          </a:xfrm>
          <a:prstGeom prst="rect">
            <a:avLst/>
          </a:prstGeom>
          <a:solidFill>
            <a:srgbClr val="C00000">
              <a:alpha val="6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5D5051-5F69-B25D-3CD1-ED345C2B455A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4391439" y="1220858"/>
            <a:ext cx="1346752" cy="3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94564-AE94-0C12-1EA0-5EACF195C87B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6182966" y="2907200"/>
            <a:ext cx="8688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BF405E-BE7C-EA23-D38C-83369698C6AD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3210338" y="2907200"/>
            <a:ext cx="8688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C7E6265-C824-0109-98D3-C15F369CC06A}"/>
              </a:ext>
            </a:extLst>
          </p:cNvPr>
          <p:cNvCxnSpPr>
            <a:stCxn id="4" idx="3"/>
            <a:endCxn id="5" idx="3"/>
          </p:cNvCxnSpPr>
          <p:nvPr/>
        </p:nvCxnSpPr>
        <p:spPr>
          <a:xfrm>
            <a:off x="8103704" y="1224173"/>
            <a:ext cx="1051891" cy="1683027"/>
          </a:xfrm>
          <a:prstGeom prst="bentConnector3">
            <a:avLst>
              <a:gd name="adj1" fmla="val 121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996D29B-8494-A9A1-D503-D6BB76FB8116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>
            <a:off x="1106554" y="1220858"/>
            <a:ext cx="1181101" cy="1686342"/>
          </a:xfrm>
          <a:prstGeom prst="bentConnector3">
            <a:avLst>
              <a:gd name="adj1" fmla="val -193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9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8664C-CC8D-B7B6-15D6-5D5D33211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B7D36E8C-7A26-0FC2-70AF-7D50247A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3" y="1079047"/>
            <a:ext cx="5785520" cy="434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15DDABAB-67F9-49E5-A9B0-E2B1FEF56F42}"/>
              </a:ext>
            </a:extLst>
          </p:cNvPr>
          <p:cNvSpPr/>
          <p:nvPr/>
        </p:nvSpPr>
        <p:spPr>
          <a:xfrm rot="1713319">
            <a:off x="9515669" y="1801918"/>
            <a:ext cx="2441356" cy="684382"/>
          </a:xfrm>
          <a:prstGeom prst="cube">
            <a:avLst>
              <a:gd name="adj" fmla="val 32716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60141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20743D44-89AC-02D5-4FD1-904F96CD3B43}"/>
              </a:ext>
            </a:extLst>
          </p:cNvPr>
          <p:cNvSpPr/>
          <p:nvPr/>
        </p:nvSpPr>
        <p:spPr>
          <a:xfrm rot="1713319">
            <a:off x="9358963" y="1554692"/>
            <a:ext cx="625055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02412290-FBF3-A832-9FF8-2819746375E2}"/>
              </a:ext>
            </a:extLst>
          </p:cNvPr>
          <p:cNvSpPr/>
          <p:nvPr/>
        </p:nvSpPr>
        <p:spPr>
          <a:xfrm rot="15011704">
            <a:off x="7767504" y="629377"/>
            <a:ext cx="127847" cy="3614985"/>
          </a:xfrm>
          <a:prstGeom prst="can">
            <a:avLst/>
          </a:prstGeom>
          <a:solidFill>
            <a:srgbClr val="00B050">
              <a:alpha val="339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3B343C5-0BF5-B6E7-6024-2CAFF60C52E2}"/>
              </a:ext>
            </a:extLst>
          </p:cNvPr>
          <p:cNvSpPr/>
          <p:nvPr/>
        </p:nvSpPr>
        <p:spPr>
          <a:xfrm rot="1713319">
            <a:off x="10796126" y="2349182"/>
            <a:ext cx="670538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99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CA3E6D00-7FED-2B73-E6FF-52D8E6C359DA}"/>
              </a:ext>
            </a:extLst>
          </p:cNvPr>
          <p:cNvSpPr/>
          <p:nvPr/>
        </p:nvSpPr>
        <p:spPr>
          <a:xfrm rot="15011704">
            <a:off x="9343961" y="1612991"/>
            <a:ext cx="275907" cy="3220712"/>
          </a:xfrm>
          <a:prstGeom prst="can">
            <a:avLst/>
          </a:prstGeom>
          <a:solidFill>
            <a:srgbClr val="FF00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DA6FF2C-7CA1-2902-DF07-1B298EB3E044}"/>
              </a:ext>
            </a:extLst>
          </p:cNvPr>
          <p:cNvSpPr/>
          <p:nvPr/>
        </p:nvSpPr>
        <p:spPr>
          <a:xfrm rot="1713319">
            <a:off x="7530323" y="3517896"/>
            <a:ext cx="670538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C00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5B5201-8401-914E-8AA0-A9F2ABA9F540}"/>
              </a:ext>
            </a:extLst>
          </p:cNvPr>
          <p:cNvSpPr/>
          <p:nvPr/>
        </p:nvSpPr>
        <p:spPr>
          <a:xfrm rot="1713319">
            <a:off x="7596072" y="3777084"/>
            <a:ext cx="193675" cy="193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C4C3BDC-1460-817D-8549-3185BD1BD772}"/>
              </a:ext>
            </a:extLst>
          </p:cNvPr>
          <p:cNvSpPr/>
          <p:nvPr/>
        </p:nvSpPr>
        <p:spPr>
          <a:xfrm rot="1713319">
            <a:off x="7126085" y="2028797"/>
            <a:ext cx="818867" cy="422031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B18EF923-164A-3A4B-412D-A7C6A2BA0014}"/>
              </a:ext>
            </a:extLst>
          </p:cNvPr>
          <p:cNvSpPr/>
          <p:nvPr/>
        </p:nvSpPr>
        <p:spPr>
          <a:xfrm rot="20396435">
            <a:off x="11321535" y="3013502"/>
            <a:ext cx="245632" cy="245632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D087847-6B4D-0CE7-5BA3-FF76220E85B6}"/>
              </a:ext>
            </a:extLst>
          </p:cNvPr>
          <p:cNvSpPr/>
          <p:nvPr/>
        </p:nvSpPr>
        <p:spPr>
          <a:xfrm rot="1713319">
            <a:off x="11046975" y="2686738"/>
            <a:ext cx="504830" cy="346685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651191-A986-DF44-4104-5C6DF3D02003}"/>
              </a:ext>
            </a:extLst>
          </p:cNvPr>
          <p:cNvCxnSpPr>
            <a:cxnSpLocks/>
          </p:cNvCxnSpPr>
          <p:nvPr/>
        </p:nvCxnSpPr>
        <p:spPr>
          <a:xfrm rot="1713319" flipH="1">
            <a:off x="7202758" y="3740445"/>
            <a:ext cx="397439" cy="506534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047F0C-4E62-BEB1-3B5C-1C7F3F6E4189}"/>
              </a:ext>
            </a:extLst>
          </p:cNvPr>
          <p:cNvSpPr txBox="1"/>
          <p:nvPr/>
        </p:nvSpPr>
        <p:spPr>
          <a:xfrm>
            <a:off x="6977254" y="1862792"/>
            <a:ext cx="71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</a:t>
            </a:r>
            <a:r>
              <a:rPr lang="en-US" sz="1200" baseline="-25000" dirty="0"/>
              <a:t>2</a:t>
            </a:r>
            <a:r>
              <a:rPr lang="en-US" sz="1200" dirty="0"/>
              <a:t> gas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100F2-2FE6-A0B5-ED37-1F8A8E2E588D}"/>
              </a:ext>
            </a:extLst>
          </p:cNvPr>
          <p:cNvSpPr txBox="1"/>
          <p:nvPr/>
        </p:nvSpPr>
        <p:spPr>
          <a:xfrm>
            <a:off x="10426151" y="3038983"/>
            <a:ext cx="1005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Formic acid liquid flask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C1F471-7815-8F70-9DFF-169EBD4267C8}"/>
              </a:ext>
            </a:extLst>
          </p:cNvPr>
          <p:cNvCxnSpPr>
            <a:cxnSpLocks/>
          </p:cNvCxnSpPr>
          <p:nvPr/>
        </p:nvCxnSpPr>
        <p:spPr>
          <a:xfrm>
            <a:off x="10249944" y="1599615"/>
            <a:ext cx="1338562" cy="7292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3E2AE5-F37B-C988-C7BC-5F25005F1568}"/>
              </a:ext>
            </a:extLst>
          </p:cNvPr>
          <p:cNvCxnSpPr>
            <a:cxnSpLocks/>
          </p:cNvCxnSpPr>
          <p:nvPr/>
        </p:nvCxnSpPr>
        <p:spPr>
          <a:xfrm rot="1713319" flipH="1">
            <a:off x="11404703" y="2285187"/>
            <a:ext cx="128349" cy="190070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2A44B2-8CC8-864D-8F05-B937B8CC936F}"/>
              </a:ext>
            </a:extLst>
          </p:cNvPr>
          <p:cNvCxnSpPr>
            <a:cxnSpLocks/>
          </p:cNvCxnSpPr>
          <p:nvPr/>
        </p:nvCxnSpPr>
        <p:spPr>
          <a:xfrm rot="1713319" flipH="1">
            <a:off x="10047928" y="1548328"/>
            <a:ext cx="162956" cy="2075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D47C30-394A-15B2-4329-20F80930E17B}"/>
              </a:ext>
            </a:extLst>
          </p:cNvPr>
          <p:cNvSpPr txBox="1"/>
          <p:nvPr/>
        </p:nvSpPr>
        <p:spPr>
          <a:xfrm>
            <a:off x="10730028" y="1230673"/>
            <a:ext cx="107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Feed-in system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7F7523-7A6B-2619-96BD-59E1D017256A}"/>
              </a:ext>
            </a:extLst>
          </p:cNvPr>
          <p:cNvSpPr txBox="1"/>
          <p:nvPr/>
        </p:nvSpPr>
        <p:spPr>
          <a:xfrm>
            <a:off x="8824833" y="357327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FIR laser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7BACA9C9-8AF5-519F-1FC2-281364B71365}"/>
              </a:ext>
            </a:extLst>
          </p:cNvPr>
          <p:cNvSpPr/>
          <p:nvPr/>
        </p:nvSpPr>
        <p:spPr>
          <a:xfrm rot="15011704">
            <a:off x="7860095" y="773747"/>
            <a:ext cx="127847" cy="3614985"/>
          </a:xfrm>
          <a:prstGeom prst="can">
            <a:avLst/>
          </a:prstGeom>
          <a:solidFill>
            <a:srgbClr val="00B050">
              <a:alpha val="339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6B844DFA-7251-CF14-6DD3-820F388C8235}"/>
              </a:ext>
            </a:extLst>
          </p:cNvPr>
          <p:cNvSpPr/>
          <p:nvPr/>
        </p:nvSpPr>
        <p:spPr>
          <a:xfrm rot="1713319">
            <a:off x="5661705" y="2869528"/>
            <a:ext cx="760659" cy="674549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DF00AE-E3AA-A079-CC15-6C3D3C30ADB4}"/>
              </a:ext>
            </a:extLst>
          </p:cNvPr>
          <p:cNvCxnSpPr>
            <a:cxnSpLocks/>
            <a:stCxn id="12" idx="7"/>
          </p:cNvCxnSpPr>
          <p:nvPr/>
        </p:nvCxnSpPr>
        <p:spPr>
          <a:xfrm flipH="1">
            <a:off x="5685165" y="3846508"/>
            <a:ext cx="2100621" cy="8871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be 1">
            <a:extLst>
              <a:ext uri="{FF2B5EF4-FFF2-40B4-BE49-F238E27FC236}">
                <a16:creationId xmlns:a16="http://schemas.microsoft.com/office/drawing/2014/main" id="{83732C63-6F61-E0D6-B5DF-0F9D8A4BAF41}"/>
              </a:ext>
            </a:extLst>
          </p:cNvPr>
          <p:cNvSpPr/>
          <p:nvPr/>
        </p:nvSpPr>
        <p:spPr>
          <a:xfrm rot="1713319">
            <a:off x="5337312" y="4436313"/>
            <a:ext cx="670538" cy="594630"/>
          </a:xfrm>
          <a:prstGeom prst="cube">
            <a:avLst>
              <a:gd name="adj" fmla="val 20651"/>
            </a:avLst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A4A77-E5CB-7706-000F-0145CADD4316}"/>
              </a:ext>
            </a:extLst>
          </p:cNvPr>
          <p:cNvSpPr txBox="1"/>
          <p:nvPr/>
        </p:nvSpPr>
        <p:spPr>
          <a:xfrm>
            <a:off x="7997302" y="1631959"/>
            <a:ext cx="117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</a:t>
            </a:r>
            <a:r>
              <a:rPr lang="en-US" b="1" baseline="-25000" dirty="0">
                <a:solidFill>
                  <a:srgbClr val="00B050"/>
                </a:solidFill>
              </a:rPr>
              <a:t>2</a:t>
            </a:r>
            <a:r>
              <a:rPr lang="en-US" b="1" dirty="0">
                <a:solidFill>
                  <a:srgbClr val="00B050"/>
                </a:solidFill>
              </a:rPr>
              <a:t> laser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7B58D5-FBCF-3E0A-3908-2D319A7AAD68}"/>
              </a:ext>
            </a:extLst>
          </p:cNvPr>
          <p:cNvSpPr txBox="1"/>
          <p:nvPr/>
        </p:nvSpPr>
        <p:spPr>
          <a:xfrm>
            <a:off x="4722716" y="5041597"/>
            <a:ext cx="2594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Terahertz camera</a:t>
            </a:r>
          </a:p>
          <a:p>
            <a:pPr algn="ctr"/>
            <a:r>
              <a:rPr lang="en-US" sz="2400" dirty="0"/>
              <a:t>(GENTEC)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5D0E3-308F-8212-F8A8-94D636575D70}"/>
              </a:ext>
            </a:extLst>
          </p:cNvPr>
          <p:cNvSpPr txBox="1"/>
          <p:nvPr/>
        </p:nvSpPr>
        <p:spPr>
          <a:xfrm>
            <a:off x="6201777" y="4494320"/>
            <a:ext cx="350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 propagation distance = 1 m</a:t>
            </a:r>
          </a:p>
        </p:txBody>
      </p:sp>
    </p:spTree>
    <p:extLst>
      <p:ext uri="{BB962C8B-B14F-4D97-AF65-F5344CB8AC3E}">
        <p14:creationId xmlns:p14="http://schemas.microsoft.com/office/powerpoint/2010/main" val="163741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D66D03B5-3937-4729-44ED-DE9B49769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25" y="0"/>
            <a:ext cx="8454588" cy="671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8D25F-12E1-C4EF-6585-1C49CFDB4ABB}"/>
              </a:ext>
            </a:extLst>
          </p:cNvPr>
          <p:cNvSpPr/>
          <p:nvPr/>
        </p:nvSpPr>
        <p:spPr>
          <a:xfrm>
            <a:off x="7861852" y="646043"/>
            <a:ext cx="1709531" cy="116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84F3B0-F0F7-20F6-3ED9-7E84E19DABC3}"/>
              </a:ext>
            </a:extLst>
          </p:cNvPr>
          <p:cNvGrpSpPr/>
          <p:nvPr/>
        </p:nvGrpSpPr>
        <p:grpSpPr>
          <a:xfrm>
            <a:off x="7675770" y="729731"/>
            <a:ext cx="1895613" cy="1319124"/>
            <a:chOff x="390387" y="1470990"/>
            <a:chExt cx="2413000" cy="1679165"/>
          </a:xfrm>
          <a:noFill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25D5E-96CA-A1E3-D540-1D14B9038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0616" b="27816"/>
            <a:stretch/>
          </p:blipFill>
          <p:spPr>
            <a:xfrm>
              <a:off x="390387" y="1470990"/>
              <a:ext cx="2413000" cy="347871"/>
            </a:xfrm>
            <a:prstGeom prst="rect">
              <a:avLst/>
            </a:prstGeom>
            <a:grp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CBF6AA-09F9-D638-607E-2BF1564A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02" b="73330"/>
            <a:stretch/>
          </p:blipFill>
          <p:spPr>
            <a:xfrm>
              <a:off x="390387" y="1898374"/>
              <a:ext cx="2413000" cy="347871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3D2170-4E92-B0A6-ED78-412C91609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2595"/>
            <a:stretch/>
          </p:blipFill>
          <p:spPr>
            <a:xfrm>
              <a:off x="390387" y="2325758"/>
              <a:ext cx="2413000" cy="442015"/>
            </a:xfrm>
            <a:prstGeom prst="rect">
              <a:avLst/>
            </a:prstGeom>
            <a:grp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7085D9-E4A9-57D9-4F05-2837EEFF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4118" b="48477"/>
            <a:stretch/>
          </p:blipFill>
          <p:spPr>
            <a:xfrm>
              <a:off x="390387" y="2708140"/>
              <a:ext cx="2413000" cy="442015"/>
            </a:xfrm>
            <a:prstGeom prst="rect">
              <a:avLst/>
            </a:prstGeom>
            <a:grpFill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A68224-F110-19D8-BD16-49A60D489FE1}"/>
                  </a:ext>
                </a:extLst>
              </p:cNvPr>
              <p:cNvSpPr txBox="1"/>
              <p:nvPr/>
            </p:nvSpPr>
            <p:spPr>
              <a:xfrm>
                <a:off x="4323521" y="6022902"/>
                <a:ext cx="4393096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</a:rPr>
                      <m:t>Cavity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shift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)</a:t>
                </a:r>
                <a:endParaRPr 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A68224-F110-19D8-BD16-49A60D489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21" y="6022902"/>
                <a:ext cx="4393096" cy="523220"/>
              </a:xfrm>
              <a:prstGeom prst="rect">
                <a:avLst/>
              </a:prstGeom>
              <a:blipFill>
                <a:blip r:embed="rId4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08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E57B7-1F09-FADB-3224-8FA1DFDE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653" y="273301"/>
            <a:ext cx="6157139" cy="3352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5D27E-5E42-706A-9EF7-2184036C4909}"/>
              </a:ext>
            </a:extLst>
          </p:cNvPr>
          <p:cNvSpPr txBox="1"/>
          <p:nvPr/>
        </p:nvSpPr>
        <p:spPr>
          <a:xfrm>
            <a:off x="2787049" y="2276605"/>
            <a:ext cx="117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NSTX-U Vessel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E28891-C573-4B97-E6EB-06655DF4B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1" b="9735"/>
          <a:stretch/>
        </p:blipFill>
        <p:spPr bwMode="auto">
          <a:xfrm>
            <a:off x="3372032" y="3879077"/>
            <a:ext cx="5447935" cy="270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7D2089-FF08-FC46-ACA2-A35D32478F47}"/>
              </a:ext>
            </a:extLst>
          </p:cNvPr>
          <p:cNvSpPr/>
          <p:nvPr/>
        </p:nvSpPr>
        <p:spPr>
          <a:xfrm>
            <a:off x="8379913" y="2276605"/>
            <a:ext cx="663879" cy="12181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1331B-48D9-6818-7427-8304952CBBF4}"/>
              </a:ext>
            </a:extLst>
          </p:cNvPr>
          <p:cNvSpPr txBox="1"/>
          <p:nvPr/>
        </p:nvSpPr>
        <p:spPr>
          <a:xfrm>
            <a:off x="5159589" y="6125227"/>
            <a:ext cx="1872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Laser Cage Area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619BF79-DE15-7BA5-9E74-AED6E0872B3A}"/>
              </a:ext>
            </a:extLst>
          </p:cNvPr>
          <p:cNvCxnSpPr>
            <a:stCxn id="7" idx="2"/>
            <a:endCxn id="1028" idx="0"/>
          </p:cNvCxnSpPr>
          <p:nvPr/>
        </p:nvCxnSpPr>
        <p:spPr>
          <a:xfrm rot="5400000">
            <a:off x="7211770" y="2378993"/>
            <a:ext cx="384315" cy="2615853"/>
          </a:xfrm>
          <a:prstGeom prst="bentConnector3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30ED4B-6F0D-AEBD-0DBF-8DF7249BD7FE}"/>
              </a:ext>
            </a:extLst>
          </p:cNvPr>
          <p:cNvSpPr txBox="1"/>
          <p:nvPr/>
        </p:nvSpPr>
        <p:spPr>
          <a:xfrm>
            <a:off x="5624187" y="789140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Transmission Line</a:t>
            </a:r>
          </a:p>
        </p:txBody>
      </p:sp>
    </p:spTree>
    <p:extLst>
      <p:ext uri="{BB962C8B-B14F-4D97-AF65-F5344CB8AC3E}">
        <p14:creationId xmlns:p14="http://schemas.microsoft.com/office/powerpoint/2010/main" val="293112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ABEA7-7350-0A0F-4410-3D1A281A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1FAD2108-A452-F4F3-F50C-10C1103B2719}"/>
              </a:ext>
            </a:extLst>
          </p:cNvPr>
          <p:cNvSpPr/>
          <p:nvPr/>
        </p:nvSpPr>
        <p:spPr>
          <a:xfrm rot="1713319">
            <a:off x="9515669" y="1801918"/>
            <a:ext cx="2441356" cy="684382"/>
          </a:xfrm>
          <a:prstGeom prst="cube">
            <a:avLst>
              <a:gd name="adj" fmla="val 32716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60141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D5103A0E-A4CE-CB25-69E7-3C8E89CEBF92}"/>
              </a:ext>
            </a:extLst>
          </p:cNvPr>
          <p:cNvSpPr/>
          <p:nvPr/>
        </p:nvSpPr>
        <p:spPr>
          <a:xfrm rot="1713319">
            <a:off x="9358963" y="1554692"/>
            <a:ext cx="625055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E326C6C7-881C-7E88-7207-6887D22565F5}"/>
              </a:ext>
            </a:extLst>
          </p:cNvPr>
          <p:cNvSpPr/>
          <p:nvPr/>
        </p:nvSpPr>
        <p:spPr>
          <a:xfrm rot="15011704">
            <a:off x="7767504" y="629377"/>
            <a:ext cx="127847" cy="3614985"/>
          </a:xfrm>
          <a:prstGeom prst="can">
            <a:avLst/>
          </a:prstGeom>
          <a:solidFill>
            <a:srgbClr val="00B050">
              <a:alpha val="339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9F1BB2A-3788-3185-F716-9C43C9A2A97C}"/>
              </a:ext>
            </a:extLst>
          </p:cNvPr>
          <p:cNvSpPr/>
          <p:nvPr/>
        </p:nvSpPr>
        <p:spPr>
          <a:xfrm rot="1713319">
            <a:off x="10796126" y="2349182"/>
            <a:ext cx="670538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99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C1451FB8-5F47-04DB-12EB-E9320951A4E8}"/>
              </a:ext>
            </a:extLst>
          </p:cNvPr>
          <p:cNvSpPr/>
          <p:nvPr/>
        </p:nvSpPr>
        <p:spPr>
          <a:xfrm rot="15011704">
            <a:off x="9343961" y="1612991"/>
            <a:ext cx="275907" cy="3220712"/>
          </a:xfrm>
          <a:prstGeom prst="can">
            <a:avLst/>
          </a:prstGeom>
          <a:solidFill>
            <a:srgbClr val="FF00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3DC3DB5-6794-2BDA-8BBD-957B6912B222}"/>
              </a:ext>
            </a:extLst>
          </p:cNvPr>
          <p:cNvSpPr/>
          <p:nvPr/>
        </p:nvSpPr>
        <p:spPr>
          <a:xfrm rot="1713319">
            <a:off x="7530323" y="3517896"/>
            <a:ext cx="670538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C00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48FF68-2E84-0650-BD33-08584201B902}"/>
              </a:ext>
            </a:extLst>
          </p:cNvPr>
          <p:cNvSpPr/>
          <p:nvPr/>
        </p:nvSpPr>
        <p:spPr>
          <a:xfrm rot="1713319">
            <a:off x="7596072" y="3777084"/>
            <a:ext cx="193675" cy="193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29FDF14-AB67-17C9-73DA-19B2DF0C7755}"/>
              </a:ext>
            </a:extLst>
          </p:cNvPr>
          <p:cNvSpPr/>
          <p:nvPr/>
        </p:nvSpPr>
        <p:spPr>
          <a:xfrm rot="1713319">
            <a:off x="7126085" y="2028797"/>
            <a:ext cx="818867" cy="422031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BD31A7FF-8525-AFF5-B686-26A1B1964D2D}"/>
              </a:ext>
            </a:extLst>
          </p:cNvPr>
          <p:cNvSpPr/>
          <p:nvPr/>
        </p:nvSpPr>
        <p:spPr>
          <a:xfrm rot="20396435">
            <a:off x="11321535" y="3013502"/>
            <a:ext cx="245632" cy="245632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C29AF77-2773-9D89-9977-5557753FDBEB}"/>
              </a:ext>
            </a:extLst>
          </p:cNvPr>
          <p:cNvSpPr/>
          <p:nvPr/>
        </p:nvSpPr>
        <p:spPr>
          <a:xfrm rot="1713319">
            <a:off x="11046975" y="2686738"/>
            <a:ext cx="504830" cy="346685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4AA86A-FDF7-15A0-E562-B6C7255C19C7}"/>
              </a:ext>
            </a:extLst>
          </p:cNvPr>
          <p:cNvCxnSpPr>
            <a:cxnSpLocks/>
          </p:cNvCxnSpPr>
          <p:nvPr/>
        </p:nvCxnSpPr>
        <p:spPr>
          <a:xfrm rot="1713319" flipH="1">
            <a:off x="7202758" y="3740445"/>
            <a:ext cx="397439" cy="506534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CFF492-F406-F490-A5A3-3F4588113C90}"/>
              </a:ext>
            </a:extLst>
          </p:cNvPr>
          <p:cNvSpPr txBox="1"/>
          <p:nvPr/>
        </p:nvSpPr>
        <p:spPr>
          <a:xfrm>
            <a:off x="6977254" y="1862792"/>
            <a:ext cx="71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</a:t>
            </a:r>
            <a:r>
              <a:rPr lang="en-US" sz="1200" baseline="-25000" dirty="0"/>
              <a:t>2</a:t>
            </a:r>
            <a:r>
              <a:rPr lang="en-US" sz="1200" dirty="0"/>
              <a:t> gas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4A405-5C5A-894A-6906-72DFF4259AE4}"/>
              </a:ext>
            </a:extLst>
          </p:cNvPr>
          <p:cNvSpPr txBox="1"/>
          <p:nvPr/>
        </p:nvSpPr>
        <p:spPr>
          <a:xfrm>
            <a:off x="10426151" y="3038983"/>
            <a:ext cx="1005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Formic acid liquid flask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28284B-E4DC-767E-4E5B-85CF84993A66}"/>
              </a:ext>
            </a:extLst>
          </p:cNvPr>
          <p:cNvCxnSpPr>
            <a:cxnSpLocks/>
          </p:cNvCxnSpPr>
          <p:nvPr/>
        </p:nvCxnSpPr>
        <p:spPr>
          <a:xfrm>
            <a:off x="10249944" y="1599615"/>
            <a:ext cx="1338562" cy="72920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28EC50-4B67-54C7-648F-D72256820BC4}"/>
              </a:ext>
            </a:extLst>
          </p:cNvPr>
          <p:cNvCxnSpPr>
            <a:cxnSpLocks/>
          </p:cNvCxnSpPr>
          <p:nvPr/>
        </p:nvCxnSpPr>
        <p:spPr>
          <a:xfrm rot="1713319" flipH="1">
            <a:off x="11404703" y="2285187"/>
            <a:ext cx="128349" cy="190070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253617-DB5B-D19A-03B4-F12AD9AC3313}"/>
              </a:ext>
            </a:extLst>
          </p:cNvPr>
          <p:cNvCxnSpPr>
            <a:cxnSpLocks/>
          </p:cNvCxnSpPr>
          <p:nvPr/>
        </p:nvCxnSpPr>
        <p:spPr>
          <a:xfrm rot="1713319" flipH="1">
            <a:off x="10047928" y="1548328"/>
            <a:ext cx="162956" cy="2075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E62B512-8449-FA6E-DBD4-AA1331EB5953}"/>
              </a:ext>
            </a:extLst>
          </p:cNvPr>
          <p:cNvSpPr txBox="1"/>
          <p:nvPr/>
        </p:nvSpPr>
        <p:spPr>
          <a:xfrm>
            <a:off x="10730028" y="1230673"/>
            <a:ext cx="107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Feed-in system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8F2FC9-E277-95D5-641E-55E503A65BB1}"/>
              </a:ext>
            </a:extLst>
          </p:cNvPr>
          <p:cNvSpPr txBox="1"/>
          <p:nvPr/>
        </p:nvSpPr>
        <p:spPr>
          <a:xfrm>
            <a:off x="8824833" y="357327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FIR laser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CC1C6D34-256F-506F-1F3D-C8ED4BE36840}"/>
              </a:ext>
            </a:extLst>
          </p:cNvPr>
          <p:cNvSpPr/>
          <p:nvPr/>
        </p:nvSpPr>
        <p:spPr>
          <a:xfrm rot="15011704">
            <a:off x="7860095" y="773747"/>
            <a:ext cx="127847" cy="3614985"/>
          </a:xfrm>
          <a:prstGeom prst="can">
            <a:avLst/>
          </a:prstGeom>
          <a:solidFill>
            <a:srgbClr val="00B050">
              <a:alpha val="339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9DD5CF5E-9B7D-5CEC-DAC3-5DD427A0FFAA}"/>
              </a:ext>
            </a:extLst>
          </p:cNvPr>
          <p:cNvSpPr/>
          <p:nvPr/>
        </p:nvSpPr>
        <p:spPr>
          <a:xfrm rot="1713319">
            <a:off x="5661705" y="2869528"/>
            <a:ext cx="760659" cy="674549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7B17A8-4077-B654-E0E7-1616E907FDDF}"/>
              </a:ext>
            </a:extLst>
          </p:cNvPr>
          <p:cNvCxnSpPr>
            <a:cxnSpLocks/>
            <a:stCxn id="12" idx="7"/>
          </p:cNvCxnSpPr>
          <p:nvPr/>
        </p:nvCxnSpPr>
        <p:spPr>
          <a:xfrm flipH="1">
            <a:off x="5685165" y="3846508"/>
            <a:ext cx="2100621" cy="8871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809F2A-4C58-E5B4-7262-28747DD46E15}"/>
              </a:ext>
            </a:extLst>
          </p:cNvPr>
          <p:cNvSpPr txBox="1"/>
          <p:nvPr/>
        </p:nvSpPr>
        <p:spPr>
          <a:xfrm>
            <a:off x="7997302" y="1631959"/>
            <a:ext cx="117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</a:t>
            </a:r>
            <a:r>
              <a:rPr lang="en-US" b="1" baseline="-25000" dirty="0">
                <a:solidFill>
                  <a:srgbClr val="00B050"/>
                </a:solidFill>
              </a:rPr>
              <a:t>2</a:t>
            </a:r>
            <a:r>
              <a:rPr lang="en-US" b="1" dirty="0">
                <a:solidFill>
                  <a:srgbClr val="00B050"/>
                </a:solidFill>
              </a:rPr>
              <a:t> laser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469374-CC20-92E1-8615-2C051D232BBF}"/>
              </a:ext>
            </a:extLst>
          </p:cNvPr>
          <p:cNvSpPr txBox="1"/>
          <p:nvPr/>
        </p:nvSpPr>
        <p:spPr>
          <a:xfrm>
            <a:off x="6503243" y="4504921"/>
            <a:ext cx="350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 propagation distance = 1 m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BD5E601-88AA-B910-0604-502784983D0E}"/>
              </a:ext>
            </a:extLst>
          </p:cNvPr>
          <p:cNvSpPr/>
          <p:nvPr/>
        </p:nvSpPr>
        <p:spPr>
          <a:xfrm rot="1713319">
            <a:off x="4957451" y="3965974"/>
            <a:ext cx="1400709" cy="1242142"/>
          </a:xfrm>
          <a:prstGeom prst="cube">
            <a:avLst>
              <a:gd name="adj" fmla="val 9753"/>
            </a:avLst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D7BFF-11C5-821A-DDED-216481D80A0B}"/>
              </a:ext>
            </a:extLst>
          </p:cNvPr>
          <p:cNvSpPr txBox="1"/>
          <p:nvPr/>
        </p:nvSpPr>
        <p:spPr>
          <a:xfrm>
            <a:off x="4505308" y="5366309"/>
            <a:ext cx="318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3D</a:t>
            </a:r>
            <a:r>
              <a:rPr lang="zh-CN" altLang="en-US" b="1" dirty="0">
                <a:solidFill>
                  <a:srgbClr val="7030A0"/>
                </a:solidFill>
              </a:rPr>
              <a:t> </a:t>
            </a:r>
            <a:r>
              <a:rPr lang="en-US" altLang="zh-CN" b="1" dirty="0">
                <a:solidFill>
                  <a:srgbClr val="7030A0"/>
                </a:solidFill>
              </a:rPr>
              <a:t>power detection platform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04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DF39-3C1E-A75F-F8C0-0E14C033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39253CE2-08AD-A1DC-C356-0F40697E2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55" y="165900"/>
            <a:ext cx="3620362" cy="2224633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02E6777-AB74-3839-E1B0-1FE938E1E774}"/>
              </a:ext>
            </a:extLst>
          </p:cNvPr>
          <p:cNvGrpSpPr/>
          <p:nvPr/>
        </p:nvGrpSpPr>
        <p:grpSpPr>
          <a:xfrm>
            <a:off x="1440093" y="2390533"/>
            <a:ext cx="3559063" cy="3683978"/>
            <a:chOff x="4792893" y="2390533"/>
            <a:chExt cx="3559063" cy="3683978"/>
          </a:xfrm>
        </p:grpSpPr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20FEE7C0-C511-1D8B-1AEE-6FEEAFBA48CF}"/>
                </a:ext>
              </a:extLst>
            </p:cNvPr>
            <p:cNvSpPr/>
            <p:nvPr/>
          </p:nvSpPr>
          <p:spPr>
            <a:xfrm>
              <a:off x="4792893" y="5316394"/>
              <a:ext cx="3511141" cy="473575"/>
            </a:xfrm>
            <a:prstGeom prst="cube">
              <a:avLst>
                <a:gd name="adj" fmla="val 7703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F020A84E-3531-4F45-8C1A-02046043B0F0}"/>
                </a:ext>
              </a:extLst>
            </p:cNvPr>
            <p:cNvSpPr/>
            <p:nvPr/>
          </p:nvSpPr>
          <p:spPr>
            <a:xfrm>
              <a:off x="5438434" y="4681771"/>
              <a:ext cx="2064378" cy="1392740"/>
            </a:xfrm>
            <a:prstGeom prst="cube">
              <a:avLst>
                <a:gd name="adj" fmla="val 9377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6F91D1B8-EA5F-E04D-9CDE-C2940C3CFE34}"/>
                </a:ext>
              </a:extLst>
            </p:cNvPr>
            <p:cNvSpPr/>
            <p:nvPr/>
          </p:nvSpPr>
          <p:spPr>
            <a:xfrm>
              <a:off x="6096000" y="2390533"/>
              <a:ext cx="545643" cy="3162650"/>
            </a:xfrm>
            <a:prstGeom prst="cube">
              <a:avLst>
                <a:gd name="adj" fmla="val 6741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6C4144BC-A19A-C5A3-7509-795635F13048}"/>
                </a:ext>
              </a:extLst>
            </p:cNvPr>
            <p:cNvSpPr/>
            <p:nvPr/>
          </p:nvSpPr>
          <p:spPr>
            <a:xfrm>
              <a:off x="6138104" y="3529450"/>
              <a:ext cx="1007077" cy="1305519"/>
            </a:xfrm>
            <a:prstGeom prst="cube">
              <a:avLst>
                <a:gd name="adj" fmla="val 57270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an 58">
              <a:extLst>
                <a:ext uri="{FF2B5EF4-FFF2-40B4-BE49-F238E27FC236}">
                  <a16:creationId xmlns:a16="http://schemas.microsoft.com/office/drawing/2014/main" id="{FE836606-976F-8857-43DC-A59644137AB0}"/>
                </a:ext>
              </a:extLst>
            </p:cNvPr>
            <p:cNvSpPr/>
            <p:nvPr/>
          </p:nvSpPr>
          <p:spPr>
            <a:xfrm rot="5400000">
              <a:off x="6859055" y="4133389"/>
              <a:ext cx="123295" cy="97639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600A44B-6A8F-F6B6-4976-CBA46D2E2EC4}"/>
                </a:ext>
              </a:extLst>
            </p:cNvPr>
            <p:cNvCxnSpPr/>
            <p:nvPr/>
          </p:nvCxnSpPr>
          <p:spPr>
            <a:xfrm>
              <a:off x="6969522" y="5490275"/>
              <a:ext cx="90020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7107DF-7829-4FB5-EE2A-E37ECDB93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502" y="5599098"/>
              <a:ext cx="281498" cy="371946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CB76831-0A2C-2F4F-E0AC-7A33292D1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0815" y="3045093"/>
              <a:ext cx="0" cy="402336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9EE4E3-4EDE-C3E7-0204-570CE93ED26A}"/>
                </a:ext>
              </a:extLst>
            </p:cNvPr>
            <p:cNvSpPr txBox="1"/>
            <p:nvPr/>
          </p:nvSpPr>
          <p:spPr>
            <a:xfrm>
              <a:off x="7059877" y="3215982"/>
              <a:ext cx="12920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FIR power detector</a:t>
              </a: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(GENTEC)</a:t>
              </a:r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C5C4EE66-80FF-6507-46A6-3713121F6FD8}"/>
              </a:ext>
            </a:extLst>
          </p:cNvPr>
          <p:cNvSpPr/>
          <p:nvPr/>
        </p:nvSpPr>
        <p:spPr>
          <a:xfrm>
            <a:off x="932205" y="2110830"/>
            <a:ext cx="4713275" cy="47132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A854B97-487D-3FBE-1793-95BB9BD2FE3A}"/>
              </a:ext>
            </a:extLst>
          </p:cNvPr>
          <p:cNvCxnSpPr>
            <a:endCxn id="70" idx="1"/>
          </p:cNvCxnSpPr>
          <p:nvPr/>
        </p:nvCxnSpPr>
        <p:spPr>
          <a:xfrm>
            <a:off x="1179871" y="2390533"/>
            <a:ext cx="442577" cy="410540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BFF5C47-078F-1973-F71E-330F95E53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5"/>
          <a:stretch/>
        </p:blipFill>
        <p:spPr bwMode="auto">
          <a:xfrm>
            <a:off x="5679655" y="223697"/>
            <a:ext cx="3223504" cy="32237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13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E562F-8418-017D-424D-D1FF288DF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125449A7-552C-3F9F-6A98-634BBA4E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56" y="223697"/>
            <a:ext cx="3620362" cy="2224633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599B270-6C7A-9200-4397-7775317EF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5"/>
          <a:stretch/>
        </p:blipFill>
        <p:spPr bwMode="auto">
          <a:xfrm>
            <a:off x="5521739" y="223697"/>
            <a:ext cx="3223504" cy="32237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6AD597-ECAE-327C-14A5-115035226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429" y="2681847"/>
            <a:ext cx="2597146" cy="268891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52BA713-F070-BD1B-36FA-44AC828DC599}"/>
              </a:ext>
            </a:extLst>
          </p:cNvPr>
          <p:cNvSpPr/>
          <p:nvPr/>
        </p:nvSpPr>
        <p:spPr>
          <a:xfrm>
            <a:off x="1561470" y="2453149"/>
            <a:ext cx="3395105" cy="339510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AAD2E1-4503-D0D8-BF73-D3991623B2C3}"/>
              </a:ext>
            </a:extLst>
          </p:cNvPr>
          <p:cNvCxnSpPr/>
          <p:nvPr/>
        </p:nvCxnSpPr>
        <p:spPr>
          <a:xfrm>
            <a:off x="1633429" y="2448330"/>
            <a:ext cx="442577" cy="410540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0A4753-992A-B5E5-F262-C11318638907}"/>
              </a:ext>
            </a:extLst>
          </p:cNvPr>
          <p:cNvCxnSpPr>
            <a:cxnSpLocks/>
          </p:cNvCxnSpPr>
          <p:nvPr/>
        </p:nvCxnSpPr>
        <p:spPr>
          <a:xfrm flipH="1">
            <a:off x="4666933" y="2932623"/>
            <a:ext cx="391578" cy="292357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00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F24DC-9946-FF2F-A0C0-AA35FEAB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00584D3-4491-2722-CE07-A42C8A41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73" y="2819213"/>
            <a:ext cx="4534069" cy="340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238A4A6-4F1D-8A2C-FF3D-D54CFD49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49" y="340455"/>
            <a:ext cx="3620362" cy="2224633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8849CDA-6B5D-6BCF-71E3-8AC4B18CC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5"/>
          <a:stretch/>
        </p:blipFill>
        <p:spPr bwMode="auto">
          <a:xfrm>
            <a:off x="5073993" y="3096933"/>
            <a:ext cx="2853026" cy="285322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A24D1D-FEBD-ABB2-EA76-9205B9ACA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342" y="243705"/>
            <a:ext cx="2160329" cy="22366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E7D2C5F-EB90-1B57-5AB7-EF7ABCE83B0B}"/>
              </a:ext>
            </a:extLst>
          </p:cNvPr>
          <p:cNvSpPr/>
          <p:nvPr/>
        </p:nvSpPr>
        <p:spPr>
          <a:xfrm>
            <a:off x="5034984" y="104716"/>
            <a:ext cx="2853228" cy="2853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41382-AC9A-2D3F-28F0-258EE0E306DF}"/>
              </a:ext>
            </a:extLst>
          </p:cNvPr>
          <p:cNvCxnSpPr>
            <a:cxnSpLocks/>
          </p:cNvCxnSpPr>
          <p:nvPr/>
        </p:nvCxnSpPr>
        <p:spPr>
          <a:xfrm>
            <a:off x="2467897" y="2211823"/>
            <a:ext cx="2538477" cy="0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6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9FFE3-593B-0EE8-CFBF-8AA6F127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09A8CC1F-B32F-7A89-B271-670D0930E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3" y="1079047"/>
            <a:ext cx="5785520" cy="434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99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D9A7-1D44-3479-4065-0C259D14D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>
            <a:extLst>
              <a:ext uri="{FF2B5EF4-FFF2-40B4-BE49-F238E27FC236}">
                <a16:creationId xmlns:a16="http://schemas.microsoft.com/office/drawing/2014/main" id="{7B05468F-6927-66A3-57CD-4452F357A31F}"/>
              </a:ext>
            </a:extLst>
          </p:cNvPr>
          <p:cNvSpPr/>
          <p:nvPr/>
        </p:nvSpPr>
        <p:spPr>
          <a:xfrm rot="1713319">
            <a:off x="6948858" y="1777265"/>
            <a:ext cx="670538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99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9BD8F6D7-FB46-F624-A83E-0141488659CF}"/>
              </a:ext>
            </a:extLst>
          </p:cNvPr>
          <p:cNvSpPr/>
          <p:nvPr/>
        </p:nvSpPr>
        <p:spPr>
          <a:xfrm rot="15011704">
            <a:off x="5496693" y="1041074"/>
            <a:ext cx="275907" cy="3220712"/>
          </a:xfrm>
          <a:prstGeom prst="can">
            <a:avLst/>
          </a:prstGeom>
          <a:solidFill>
            <a:srgbClr val="FF00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C0D9C59-5315-F0F6-16FD-7E7C03F5E8C2}"/>
              </a:ext>
            </a:extLst>
          </p:cNvPr>
          <p:cNvSpPr/>
          <p:nvPr/>
        </p:nvSpPr>
        <p:spPr>
          <a:xfrm rot="1713319">
            <a:off x="3683055" y="2945979"/>
            <a:ext cx="670538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C00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080801-7824-7A9B-C91B-F82F6EFA487A}"/>
              </a:ext>
            </a:extLst>
          </p:cNvPr>
          <p:cNvSpPr/>
          <p:nvPr/>
        </p:nvSpPr>
        <p:spPr>
          <a:xfrm rot="1713319">
            <a:off x="3748804" y="3205167"/>
            <a:ext cx="193675" cy="193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A13ABDDB-1673-A89E-15E9-514471F85C86}"/>
              </a:ext>
            </a:extLst>
          </p:cNvPr>
          <p:cNvSpPr/>
          <p:nvPr/>
        </p:nvSpPr>
        <p:spPr>
          <a:xfrm rot="20396435">
            <a:off x="7474267" y="2441585"/>
            <a:ext cx="245632" cy="245632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8EE682AF-B530-48C7-6D64-40646F0178CD}"/>
              </a:ext>
            </a:extLst>
          </p:cNvPr>
          <p:cNvSpPr/>
          <p:nvPr/>
        </p:nvSpPr>
        <p:spPr>
          <a:xfrm rot="1713319">
            <a:off x="7199707" y="2114821"/>
            <a:ext cx="504830" cy="346685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88E406-B927-B7B9-5329-0274FE1B9154}"/>
              </a:ext>
            </a:extLst>
          </p:cNvPr>
          <p:cNvCxnSpPr>
            <a:cxnSpLocks/>
          </p:cNvCxnSpPr>
          <p:nvPr/>
        </p:nvCxnSpPr>
        <p:spPr>
          <a:xfrm rot="1713319" flipH="1">
            <a:off x="3355490" y="3168528"/>
            <a:ext cx="397439" cy="506534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F6616A-C2EA-FEAE-586F-B3E47BFB403D}"/>
              </a:ext>
            </a:extLst>
          </p:cNvPr>
          <p:cNvSpPr txBox="1"/>
          <p:nvPr/>
        </p:nvSpPr>
        <p:spPr>
          <a:xfrm>
            <a:off x="6578883" y="2467066"/>
            <a:ext cx="1005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Formic acid liquid flask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4607CD-4776-81FD-8FF9-00AA8B0D2EBE}"/>
                  </a:ext>
                </a:extLst>
              </p:cNvPr>
              <p:cNvSpPr txBox="1"/>
              <p:nvPr/>
            </p:nvSpPr>
            <p:spPr>
              <a:xfrm>
                <a:off x="2075675" y="3261438"/>
                <a:ext cx="204126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FIR laser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</a:rPr>
                  <a:t>wavelength = 432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</a:rPr>
                  <a:t>power = 30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mW</a:t>
                </a:r>
                <a:r>
                  <a:rPr lang="en-US" sz="1400" dirty="0">
                    <a:solidFill>
                      <a:srgbClr val="FF0000"/>
                    </a:solidFill>
                  </a:rPr>
                  <a:t> (typical)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4607CD-4776-81FD-8FF9-00AA8B0D2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675" y="3261438"/>
                <a:ext cx="2041264" cy="800219"/>
              </a:xfrm>
              <a:prstGeom prst="rect">
                <a:avLst/>
              </a:prstGeom>
              <a:blipFill>
                <a:blip r:embed="rId3"/>
                <a:stretch>
                  <a:fillRect l="-2484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A62FD76-A9AC-257F-DCA6-9582BD14179A}"/>
              </a:ext>
            </a:extLst>
          </p:cNvPr>
          <p:cNvCxnSpPr>
            <a:cxnSpLocks/>
          </p:cNvCxnSpPr>
          <p:nvPr/>
        </p:nvCxnSpPr>
        <p:spPr>
          <a:xfrm rot="1713319" flipH="1">
            <a:off x="7668165" y="1499132"/>
            <a:ext cx="397439" cy="506534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ED13B-859C-99A5-D638-C94B1A1E2B4A}"/>
                  </a:ext>
                </a:extLst>
              </p:cNvPr>
              <p:cNvSpPr txBox="1"/>
              <p:nvPr/>
            </p:nvSpPr>
            <p:spPr>
              <a:xfrm>
                <a:off x="6663718" y="902062"/>
                <a:ext cx="1866729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CO2 laser input</a:t>
                </a:r>
              </a:p>
              <a:p>
                <a:r>
                  <a:rPr lang="en-US" sz="1400" dirty="0">
                    <a:solidFill>
                      <a:srgbClr val="00B050"/>
                    </a:solidFill>
                  </a:rPr>
                  <a:t>wavelength = 9.27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rgbClr val="00B050"/>
                  </a:solidFill>
                </a:endParaRPr>
              </a:p>
              <a:p>
                <a:r>
                  <a:rPr lang="en-US" sz="1400" dirty="0">
                    <a:solidFill>
                      <a:srgbClr val="00B050"/>
                    </a:solidFill>
                  </a:rPr>
                  <a:t>power = 150 W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ED13B-859C-99A5-D638-C94B1A1E2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18" y="902062"/>
                <a:ext cx="1866729" cy="800219"/>
              </a:xfrm>
              <a:prstGeom prst="rect">
                <a:avLst/>
              </a:prstGeom>
              <a:blipFill>
                <a:blip r:embed="rId4"/>
                <a:stretch>
                  <a:fillRect l="-2703" t="-3175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7515983-196C-0A98-226D-F6C16C79215D}"/>
              </a:ext>
            </a:extLst>
          </p:cNvPr>
          <p:cNvSpPr/>
          <p:nvPr/>
        </p:nvSpPr>
        <p:spPr>
          <a:xfrm>
            <a:off x="3554210" y="4501211"/>
            <a:ext cx="1048822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5FF2FEC-1568-8F2F-9E47-BA0497F72D26}"/>
              </a:ext>
            </a:extLst>
          </p:cNvPr>
          <p:cNvSpPr/>
          <p:nvPr/>
        </p:nvSpPr>
        <p:spPr>
          <a:xfrm>
            <a:off x="6876315" y="4501210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D5D4BD-DE08-86C9-8C29-974547FF6F1E}"/>
              </a:ext>
            </a:extLst>
          </p:cNvPr>
          <p:cNvSpPr/>
          <p:nvPr/>
        </p:nvSpPr>
        <p:spPr>
          <a:xfrm>
            <a:off x="4336322" y="4890188"/>
            <a:ext cx="3004793" cy="29380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Rounded Rectangle 4095">
            <a:extLst>
              <a:ext uri="{FF2B5EF4-FFF2-40B4-BE49-F238E27FC236}">
                <a16:creationId xmlns:a16="http://schemas.microsoft.com/office/drawing/2014/main" id="{8DC3D08E-EF26-0E48-FE27-0B83255BB08B}"/>
              </a:ext>
            </a:extLst>
          </p:cNvPr>
          <p:cNvSpPr/>
          <p:nvPr/>
        </p:nvSpPr>
        <p:spPr>
          <a:xfrm>
            <a:off x="7787033" y="4803851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ounded Rectangle 4096">
            <a:extLst>
              <a:ext uri="{FF2B5EF4-FFF2-40B4-BE49-F238E27FC236}">
                <a16:creationId xmlns:a16="http://schemas.microsoft.com/office/drawing/2014/main" id="{F151F5E2-D0FC-06BC-FA1F-8D76C32988A5}"/>
              </a:ext>
            </a:extLst>
          </p:cNvPr>
          <p:cNvSpPr/>
          <p:nvPr/>
        </p:nvSpPr>
        <p:spPr>
          <a:xfrm>
            <a:off x="7598798" y="4803851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0" name="Rounded Rectangle 4099">
            <a:extLst>
              <a:ext uri="{FF2B5EF4-FFF2-40B4-BE49-F238E27FC236}">
                <a16:creationId xmlns:a16="http://schemas.microsoft.com/office/drawing/2014/main" id="{A60B6360-A0A8-28D7-A50B-F2E4575E1BB9}"/>
              </a:ext>
            </a:extLst>
          </p:cNvPr>
          <p:cNvSpPr/>
          <p:nvPr/>
        </p:nvSpPr>
        <p:spPr>
          <a:xfrm>
            <a:off x="4026633" y="4803851"/>
            <a:ext cx="45719" cy="4664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1" name="Rounded Rectangle 4100">
            <a:extLst>
              <a:ext uri="{FF2B5EF4-FFF2-40B4-BE49-F238E27FC236}">
                <a16:creationId xmlns:a16="http://schemas.microsoft.com/office/drawing/2014/main" id="{7EEBCC03-57D9-4790-3870-C88C5ABB64AF}"/>
              </a:ext>
            </a:extLst>
          </p:cNvPr>
          <p:cNvSpPr/>
          <p:nvPr/>
        </p:nvSpPr>
        <p:spPr>
          <a:xfrm>
            <a:off x="3861257" y="4803558"/>
            <a:ext cx="45719" cy="46647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2" name="Rounded Rectangle 4101">
            <a:extLst>
              <a:ext uri="{FF2B5EF4-FFF2-40B4-BE49-F238E27FC236}">
                <a16:creationId xmlns:a16="http://schemas.microsoft.com/office/drawing/2014/main" id="{3695913A-549E-A648-59E2-908240F783B6}"/>
              </a:ext>
            </a:extLst>
          </p:cNvPr>
          <p:cNvSpPr/>
          <p:nvPr/>
        </p:nvSpPr>
        <p:spPr>
          <a:xfrm>
            <a:off x="3474358" y="4803558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3" name="TextBox 4102">
            <a:extLst>
              <a:ext uri="{FF2B5EF4-FFF2-40B4-BE49-F238E27FC236}">
                <a16:creationId xmlns:a16="http://schemas.microsoft.com/office/drawing/2014/main" id="{98AFA7C0-C37B-6026-58DE-3CB09BF32E99}"/>
              </a:ext>
            </a:extLst>
          </p:cNvPr>
          <p:cNvSpPr txBox="1"/>
          <p:nvPr/>
        </p:nvSpPr>
        <p:spPr>
          <a:xfrm>
            <a:off x="4764968" y="4582411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Laser cavity waveguide</a:t>
            </a:r>
          </a:p>
        </p:txBody>
      </p:sp>
      <p:sp>
        <p:nvSpPr>
          <p:cNvPr id="4104" name="TextBox 4103">
            <a:extLst>
              <a:ext uri="{FF2B5EF4-FFF2-40B4-BE49-F238E27FC236}">
                <a16:creationId xmlns:a16="http://schemas.microsoft.com/office/drawing/2014/main" id="{343577C4-9ADF-A1A8-93A0-2F8C8FE0DD44}"/>
              </a:ext>
            </a:extLst>
          </p:cNvPr>
          <p:cNvSpPr txBox="1"/>
          <p:nvPr/>
        </p:nvSpPr>
        <p:spPr>
          <a:xfrm>
            <a:off x="8101529" y="4578167"/>
            <a:ext cx="12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</a:t>
            </a:r>
            <a:r>
              <a:rPr lang="en-US" b="1" baseline="-25000" dirty="0"/>
              <a:t>2</a:t>
            </a:r>
            <a:r>
              <a:rPr lang="en-US" b="1" dirty="0"/>
              <a:t> laser </a:t>
            </a:r>
          </a:p>
        </p:txBody>
      </p: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DED8F78-806F-02E4-D7ED-C54BAB35B378}"/>
              </a:ext>
            </a:extLst>
          </p:cNvPr>
          <p:cNvCxnSpPr>
            <a:cxnSpLocks/>
            <a:endCxn id="4096" idx="3"/>
          </p:cNvCxnSpPr>
          <p:nvPr/>
        </p:nvCxnSpPr>
        <p:spPr>
          <a:xfrm flipH="1">
            <a:off x="7946735" y="5024291"/>
            <a:ext cx="710406" cy="1279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Arrow Connector 4107">
            <a:extLst>
              <a:ext uri="{FF2B5EF4-FFF2-40B4-BE49-F238E27FC236}">
                <a16:creationId xmlns:a16="http://schemas.microsoft.com/office/drawing/2014/main" id="{BDA0D3C3-7064-C255-32BD-CEB06D2E0865}"/>
              </a:ext>
            </a:extLst>
          </p:cNvPr>
          <p:cNvCxnSpPr>
            <a:cxnSpLocks/>
          </p:cNvCxnSpPr>
          <p:nvPr/>
        </p:nvCxnSpPr>
        <p:spPr>
          <a:xfrm>
            <a:off x="7946735" y="5270036"/>
            <a:ext cx="272683" cy="30996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D5CDC076-092E-6102-EA2F-E37F30842D86}"/>
              </a:ext>
            </a:extLst>
          </p:cNvPr>
          <p:cNvCxnSpPr>
            <a:cxnSpLocks/>
          </p:cNvCxnSpPr>
          <p:nvPr/>
        </p:nvCxnSpPr>
        <p:spPr>
          <a:xfrm flipH="1">
            <a:off x="8219418" y="5579997"/>
            <a:ext cx="119261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55FA6E20-EC32-8C92-437A-44789F39AEAC}"/>
              </a:ext>
            </a:extLst>
          </p:cNvPr>
          <p:cNvCxnSpPr>
            <a:cxnSpLocks/>
          </p:cNvCxnSpPr>
          <p:nvPr/>
        </p:nvCxnSpPr>
        <p:spPr>
          <a:xfrm>
            <a:off x="7634126" y="5270036"/>
            <a:ext cx="505441" cy="61260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8A99EED6-5AAD-4FBB-9878-B6907B479E39}"/>
              </a:ext>
            </a:extLst>
          </p:cNvPr>
          <p:cNvCxnSpPr>
            <a:cxnSpLocks/>
          </p:cNvCxnSpPr>
          <p:nvPr/>
        </p:nvCxnSpPr>
        <p:spPr>
          <a:xfrm flipH="1">
            <a:off x="8139567" y="5882638"/>
            <a:ext cx="1272470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21" name="TextBox 4120">
            <a:extLst>
              <a:ext uri="{FF2B5EF4-FFF2-40B4-BE49-F238E27FC236}">
                <a16:creationId xmlns:a16="http://schemas.microsoft.com/office/drawing/2014/main" id="{45BF9822-FB70-9C17-5E03-DD351C653E5E}"/>
              </a:ext>
            </a:extLst>
          </p:cNvPr>
          <p:cNvSpPr txBox="1"/>
          <p:nvPr/>
        </p:nvSpPr>
        <p:spPr>
          <a:xfrm>
            <a:off x="8219418" y="5326931"/>
            <a:ext cx="122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window</a:t>
            </a:r>
          </a:p>
        </p:txBody>
      </p:sp>
      <p:sp>
        <p:nvSpPr>
          <p:cNvPr id="4122" name="TextBox 4121">
            <a:extLst>
              <a:ext uri="{FF2B5EF4-FFF2-40B4-BE49-F238E27FC236}">
                <a16:creationId xmlns:a16="http://schemas.microsoft.com/office/drawing/2014/main" id="{C24C8BA0-C4E4-8051-856C-3B967C522B9F}"/>
              </a:ext>
            </a:extLst>
          </p:cNvPr>
          <p:cNvSpPr txBox="1"/>
          <p:nvPr/>
        </p:nvSpPr>
        <p:spPr>
          <a:xfrm>
            <a:off x="8219418" y="5634708"/>
            <a:ext cx="1052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Rear mirror</a:t>
            </a:r>
          </a:p>
        </p:txBody>
      </p: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7F591BD2-F032-64AC-BA8E-119CE706B970}"/>
              </a:ext>
            </a:extLst>
          </p:cNvPr>
          <p:cNvCxnSpPr>
            <a:cxnSpLocks/>
          </p:cNvCxnSpPr>
          <p:nvPr/>
        </p:nvCxnSpPr>
        <p:spPr>
          <a:xfrm>
            <a:off x="4051118" y="5263008"/>
            <a:ext cx="403811" cy="525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5" name="Straight Arrow Connector 4124">
            <a:extLst>
              <a:ext uri="{FF2B5EF4-FFF2-40B4-BE49-F238E27FC236}">
                <a16:creationId xmlns:a16="http://schemas.microsoft.com/office/drawing/2014/main" id="{A21D56A2-DE1B-B88D-9694-6B66572CAB68}"/>
              </a:ext>
            </a:extLst>
          </p:cNvPr>
          <p:cNvCxnSpPr>
            <a:cxnSpLocks/>
          </p:cNvCxnSpPr>
          <p:nvPr/>
        </p:nvCxnSpPr>
        <p:spPr>
          <a:xfrm>
            <a:off x="3875685" y="5263008"/>
            <a:ext cx="659095" cy="87378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Arrow Connector 4126">
            <a:extLst>
              <a:ext uri="{FF2B5EF4-FFF2-40B4-BE49-F238E27FC236}">
                <a16:creationId xmlns:a16="http://schemas.microsoft.com/office/drawing/2014/main" id="{03A019E0-CACA-B013-CDDD-D0753B4253DF}"/>
              </a:ext>
            </a:extLst>
          </p:cNvPr>
          <p:cNvCxnSpPr>
            <a:cxnSpLocks/>
          </p:cNvCxnSpPr>
          <p:nvPr/>
        </p:nvCxnSpPr>
        <p:spPr>
          <a:xfrm flipH="1">
            <a:off x="4454929" y="5788596"/>
            <a:ext cx="1272470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29" name="TextBox 4128">
            <a:extLst>
              <a:ext uri="{FF2B5EF4-FFF2-40B4-BE49-F238E27FC236}">
                <a16:creationId xmlns:a16="http://schemas.microsoft.com/office/drawing/2014/main" id="{A616124C-2907-DEDF-4411-0F90A0187E14}"/>
              </a:ext>
            </a:extLst>
          </p:cNvPr>
          <p:cNvSpPr txBox="1"/>
          <p:nvPr/>
        </p:nvSpPr>
        <p:spPr>
          <a:xfrm>
            <a:off x="4554978" y="5506503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Front mirror</a:t>
            </a:r>
          </a:p>
        </p:txBody>
      </p:sp>
      <p:cxnSp>
        <p:nvCxnSpPr>
          <p:cNvPr id="4130" name="Straight Arrow Connector 4129">
            <a:extLst>
              <a:ext uri="{FF2B5EF4-FFF2-40B4-BE49-F238E27FC236}">
                <a16:creationId xmlns:a16="http://schemas.microsoft.com/office/drawing/2014/main" id="{A3DD777F-1EE0-F680-A6DA-1B76166C02DC}"/>
              </a:ext>
            </a:extLst>
          </p:cNvPr>
          <p:cNvCxnSpPr>
            <a:cxnSpLocks/>
          </p:cNvCxnSpPr>
          <p:nvPr/>
        </p:nvCxnSpPr>
        <p:spPr>
          <a:xfrm flipH="1">
            <a:off x="4534780" y="6136792"/>
            <a:ext cx="1272470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31" name="TextBox 4130">
            <a:extLst>
              <a:ext uri="{FF2B5EF4-FFF2-40B4-BE49-F238E27FC236}">
                <a16:creationId xmlns:a16="http://schemas.microsoft.com/office/drawing/2014/main" id="{0E888AA8-E5B4-FFF4-0F76-D40DC4F13141}"/>
              </a:ext>
            </a:extLst>
          </p:cNvPr>
          <p:cNvSpPr txBox="1"/>
          <p:nvPr/>
        </p:nvSpPr>
        <p:spPr>
          <a:xfrm>
            <a:off x="4533212" y="5865663"/>
            <a:ext cx="1275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Metallic mesh</a:t>
            </a:r>
          </a:p>
        </p:txBody>
      </p:sp>
      <p:cxnSp>
        <p:nvCxnSpPr>
          <p:cNvPr id="4132" name="Straight Arrow Connector 4131">
            <a:extLst>
              <a:ext uri="{FF2B5EF4-FFF2-40B4-BE49-F238E27FC236}">
                <a16:creationId xmlns:a16="http://schemas.microsoft.com/office/drawing/2014/main" id="{AD346662-287E-40E8-B270-B45634A5DED5}"/>
              </a:ext>
            </a:extLst>
          </p:cNvPr>
          <p:cNvCxnSpPr>
            <a:cxnSpLocks/>
          </p:cNvCxnSpPr>
          <p:nvPr/>
        </p:nvCxnSpPr>
        <p:spPr>
          <a:xfrm flipH="1">
            <a:off x="3219455" y="5270036"/>
            <a:ext cx="276442" cy="37311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6" name="Straight Arrow Connector 4135">
            <a:extLst>
              <a:ext uri="{FF2B5EF4-FFF2-40B4-BE49-F238E27FC236}">
                <a16:creationId xmlns:a16="http://schemas.microsoft.com/office/drawing/2014/main" id="{A15039C3-5624-6A3F-69F9-EF4852726EA0}"/>
              </a:ext>
            </a:extLst>
          </p:cNvPr>
          <p:cNvCxnSpPr>
            <a:cxnSpLocks/>
          </p:cNvCxnSpPr>
          <p:nvPr/>
        </p:nvCxnSpPr>
        <p:spPr>
          <a:xfrm flipH="1">
            <a:off x="1946985" y="5644517"/>
            <a:ext cx="1272470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38" name="TextBox 4137">
            <a:extLst>
              <a:ext uri="{FF2B5EF4-FFF2-40B4-BE49-F238E27FC236}">
                <a16:creationId xmlns:a16="http://schemas.microsoft.com/office/drawing/2014/main" id="{C2AD680A-6445-994D-DE44-5CA915FAEBF2}"/>
              </a:ext>
            </a:extLst>
          </p:cNvPr>
          <p:cNvSpPr txBox="1"/>
          <p:nvPr/>
        </p:nvSpPr>
        <p:spPr>
          <a:xfrm>
            <a:off x="1886748" y="5371913"/>
            <a:ext cx="137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 window</a:t>
            </a:r>
          </a:p>
        </p:txBody>
      </p: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70F9C672-7208-A67C-0247-EBD5EE390893}"/>
              </a:ext>
            </a:extLst>
          </p:cNvPr>
          <p:cNvCxnSpPr>
            <a:cxnSpLocks/>
          </p:cNvCxnSpPr>
          <p:nvPr/>
        </p:nvCxnSpPr>
        <p:spPr>
          <a:xfrm flipH="1">
            <a:off x="2742914" y="5051462"/>
            <a:ext cx="710406" cy="1279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40" name="TextBox 4139">
            <a:extLst>
              <a:ext uri="{FF2B5EF4-FFF2-40B4-BE49-F238E27FC236}">
                <a16:creationId xmlns:a16="http://schemas.microsoft.com/office/drawing/2014/main" id="{EC93CD51-C730-27A1-C081-F82DCB8EEB51}"/>
              </a:ext>
            </a:extLst>
          </p:cNvPr>
          <p:cNvSpPr txBox="1"/>
          <p:nvPr/>
        </p:nvSpPr>
        <p:spPr>
          <a:xfrm>
            <a:off x="2266153" y="4618914"/>
            <a:ext cx="12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FIR laser</a:t>
            </a:r>
          </a:p>
        </p:txBody>
      </p:sp>
    </p:spTree>
    <p:extLst>
      <p:ext uri="{BB962C8B-B14F-4D97-AF65-F5344CB8AC3E}">
        <p14:creationId xmlns:p14="http://schemas.microsoft.com/office/powerpoint/2010/main" val="180667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65241-500F-2AA9-42B4-36DCEA39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D2C4F720-58AB-D330-FB99-BB991E2B9C13}"/>
              </a:ext>
            </a:extLst>
          </p:cNvPr>
          <p:cNvSpPr/>
          <p:nvPr/>
        </p:nvSpPr>
        <p:spPr>
          <a:xfrm rot="1713319">
            <a:off x="5314055" y="1795551"/>
            <a:ext cx="625055" cy="594630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D7923A7-4667-9F7D-AFAD-FE06E76D6824}"/>
              </a:ext>
            </a:extLst>
          </p:cNvPr>
          <p:cNvSpPr/>
          <p:nvPr/>
        </p:nvSpPr>
        <p:spPr>
          <a:xfrm rot="15011704">
            <a:off x="3722596" y="870236"/>
            <a:ext cx="127847" cy="3614985"/>
          </a:xfrm>
          <a:prstGeom prst="can">
            <a:avLst/>
          </a:prstGeom>
          <a:solidFill>
            <a:srgbClr val="00B050">
              <a:alpha val="339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FCBB987-691E-928E-F306-C0DB80ED80FE}"/>
              </a:ext>
            </a:extLst>
          </p:cNvPr>
          <p:cNvSpPr/>
          <p:nvPr/>
        </p:nvSpPr>
        <p:spPr>
          <a:xfrm rot="1713319">
            <a:off x="3081177" y="2269656"/>
            <a:ext cx="818867" cy="422031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3DEB7D-A5F4-E000-F74A-FCB197123CD6}"/>
              </a:ext>
            </a:extLst>
          </p:cNvPr>
          <p:cNvSpPr txBox="1"/>
          <p:nvPr/>
        </p:nvSpPr>
        <p:spPr>
          <a:xfrm>
            <a:off x="2932346" y="2103651"/>
            <a:ext cx="71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</a:t>
            </a:r>
            <a:r>
              <a:rPr lang="en-US" sz="1200" baseline="-25000" dirty="0"/>
              <a:t>2</a:t>
            </a:r>
            <a:r>
              <a:rPr lang="en-US" sz="1200" dirty="0"/>
              <a:t> gas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9AACC3-5C5D-B3AC-5BD4-D6854C32606A}"/>
              </a:ext>
            </a:extLst>
          </p:cNvPr>
          <p:cNvCxnSpPr>
            <a:cxnSpLocks/>
          </p:cNvCxnSpPr>
          <p:nvPr/>
        </p:nvCxnSpPr>
        <p:spPr>
          <a:xfrm rot="1713319" flipH="1">
            <a:off x="6003020" y="1789187"/>
            <a:ext cx="162956" cy="20751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79E0C8-E04D-775F-1066-E1C9783C9D4C}"/>
                  </a:ext>
                </a:extLst>
              </p:cNvPr>
              <p:cNvSpPr txBox="1"/>
              <p:nvPr/>
            </p:nvSpPr>
            <p:spPr>
              <a:xfrm>
                <a:off x="3786519" y="1269557"/>
                <a:ext cx="242511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</a:t>
                </a:r>
                <a:r>
                  <a:rPr lang="en-US" baseline="-25000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>
                    <a:solidFill>
                      <a:srgbClr val="00B050"/>
                    </a:solidFill>
                  </a:rPr>
                  <a:t> laser</a:t>
                </a:r>
              </a:p>
              <a:p>
                <a:r>
                  <a:rPr lang="en-US" sz="1400" dirty="0">
                    <a:solidFill>
                      <a:srgbClr val="00B050"/>
                    </a:solidFill>
                  </a:rPr>
                  <a:t>wavelength = 9.27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rgbClr val="00B050"/>
                  </a:solidFill>
                </a:endParaRPr>
              </a:p>
              <a:p>
                <a:r>
                  <a:rPr lang="en-US" sz="1400" dirty="0">
                    <a:solidFill>
                      <a:srgbClr val="00B050"/>
                    </a:solidFill>
                  </a:rPr>
                  <a:t>power = 150 W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79E0C8-E04D-775F-1066-E1C9783C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519" y="1269557"/>
                <a:ext cx="2425119" cy="800219"/>
              </a:xfrm>
              <a:prstGeom prst="rect">
                <a:avLst/>
              </a:prstGeom>
              <a:blipFill>
                <a:blip r:embed="rId2"/>
                <a:stretch>
                  <a:fillRect l="-2083" t="-3077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an 52">
            <a:extLst>
              <a:ext uri="{FF2B5EF4-FFF2-40B4-BE49-F238E27FC236}">
                <a16:creationId xmlns:a16="http://schemas.microsoft.com/office/drawing/2014/main" id="{C639EB8B-EB02-23A6-E38A-050FC6BD79F6}"/>
              </a:ext>
            </a:extLst>
          </p:cNvPr>
          <p:cNvSpPr/>
          <p:nvPr/>
        </p:nvSpPr>
        <p:spPr>
          <a:xfrm rot="15011704">
            <a:off x="3815187" y="1014606"/>
            <a:ext cx="127847" cy="3614985"/>
          </a:xfrm>
          <a:prstGeom prst="can">
            <a:avLst/>
          </a:prstGeom>
          <a:solidFill>
            <a:srgbClr val="00B050">
              <a:alpha val="339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1412F7C-0A1D-7436-3132-85C49A61EC46}"/>
              </a:ext>
            </a:extLst>
          </p:cNvPr>
          <p:cNvSpPr/>
          <p:nvPr/>
        </p:nvSpPr>
        <p:spPr>
          <a:xfrm rot="1713319">
            <a:off x="1616797" y="3110387"/>
            <a:ext cx="760659" cy="674549"/>
          </a:xfrm>
          <a:prstGeom prst="cube">
            <a:avLst>
              <a:gd name="adj" fmla="val 408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6ADE8B-18FC-1DE3-83F0-7129992AFBF3}"/>
              </a:ext>
            </a:extLst>
          </p:cNvPr>
          <p:cNvSpPr/>
          <p:nvPr/>
        </p:nvSpPr>
        <p:spPr>
          <a:xfrm>
            <a:off x="309425" y="4144636"/>
            <a:ext cx="1125352" cy="118698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laser power supply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A4C52C-39C0-CAE8-4626-CC2511BB40BB}"/>
              </a:ext>
            </a:extLst>
          </p:cNvPr>
          <p:cNvSpPr/>
          <p:nvPr/>
        </p:nvSpPr>
        <p:spPr>
          <a:xfrm>
            <a:off x="1604910" y="4202130"/>
            <a:ext cx="990569" cy="1078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1CAFA3-4018-5C05-7BCE-A4CA38C3712B}"/>
              </a:ext>
            </a:extLst>
          </p:cNvPr>
          <p:cNvSpPr/>
          <p:nvPr/>
        </p:nvSpPr>
        <p:spPr>
          <a:xfrm>
            <a:off x="2221992" y="4379938"/>
            <a:ext cx="3374136" cy="188364"/>
          </a:xfrm>
          <a:prstGeom prst="rect">
            <a:avLst/>
          </a:prstGeom>
          <a:solidFill>
            <a:srgbClr val="92D050">
              <a:alpha val="344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55DF15-CA42-8015-2F5C-A39B6DAFAD58}"/>
              </a:ext>
            </a:extLst>
          </p:cNvPr>
          <p:cNvSpPr/>
          <p:nvPr/>
        </p:nvSpPr>
        <p:spPr>
          <a:xfrm>
            <a:off x="2221992" y="4916730"/>
            <a:ext cx="3374136" cy="188364"/>
          </a:xfrm>
          <a:prstGeom prst="rect">
            <a:avLst/>
          </a:prstGeom>
          <a:solidFill>
            <a:srgbClr val="92D050">
              <a:alpha val="344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41A8EB-FC4F-A1CD-2444-7F0EDBC3F303}"/>
              </a:ext>
            </a:extLst>
          </p:cNvPr>
          <p:cNvSpPr/>
          <p:nvPr/>
        </p:nvSpPr>
        <p:spPr>
          <a:xfrm>
            <a:off x="5537555" y="4292418"/>
            <a:ext cx="517978" cy="36933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2CF3D1C-83AD-AA07-E4EA-6907619EEBA6}"/>
              </a:ext>
            </a:extLst>
          </p:cNvPr>
          <p:cNvSpPr/>
          <p:nvPr/>
        </p:nvSpPr>
        <p:spPr>
          <a:xfrm>
            <a:off x="5537553" y="4826246"/>
            <a:ext cx="517979" cy="36933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E9722C-A8F4-53ED-7AFF-41102DFA4773}"/>
              </a:ext>
            </a:extLst>
          </p:cNvPr>
          <p:cNvSpPr/>
          <p:nvPr/>
        </p:nvSpPr>
        <p:spPr>
          <a:xfrm>
            <a:off x="6182218" y="4246072"/>
            <a:ext cx="119903" cy="4664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41C7BFD-677D-A694-63EA-9875EB73151E}"/>
              </a:ext>
            </a:extLst>
          </p:cNvPr>
          <p:cNvSpPr/>
          <p:nvPr/>
        </p:nvSpPr>
        <p:spPr>
          <a:xfrm>
            <a:off x="6182217" y="4782035"/>
            <a:ext cx="119903" cy="4664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A9FE8A7-6B82-8A00-FEAF-02CE438CD39F}"/>
              </a:ext>
            </a:extLst>
          </p:cNvPr>
          <p:cNvSpPr/>
          <p:nvPr/>
        </p:nvSpPr>
        <p:spPr>
          <a:xfrm>
            <a:off x="1774408" y="4891047"/>
            <a:ext cx="278087" cy="239730"/>
          </a:xfrm>
          <a:prstGeom prst="triangle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C85A7540-9ADA-3050-42CC-3B67F02A8CFC}"/>
              </a:ext>
            </a:extLst>
          </p:cNvPr>
          <p:cNvSpPr/>
          <p:nvPr/>
        </p:nvSpPr>
        <p:spPr>
          <a:xfrm rot="5400000">
            <a:off x="1755229" y="4354255"/>
            <a:ext cx="278087" cy="239730"/>
          </a:xfrm>
          <a:prstGeom prst="triangle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058AE8D-932B-8AC6-5F53-FE352DC2CF16}"/>
              </a:ext>
            </a:extLst>
          </p:cNvPr>
          <p:cNvSpPr/>
          <p:nvPr/>
        </p:nvSpPr>
        <p:spPr>
          <a:xfrm>
            <a:off x="5341389" y="4189010"/>
            <a:ext cx="1129749" cy="1156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6F9C380-B981-19CE-EBE9-0B84EF7B1895}"/>
              </a:ext>
            </a:extLst>
          </p:cNvPr>
          <p:cNvSpPr/>
          <p:nvPr/>
        </p:nvSpPr>
        <p:spPr>
          <a:xfrm>
            <a:off x="6403600" y="4767366"/>
            <a:ext cx="159702" cy="466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FBCE73-7E85-2B69-743B-0D4633D8262A}"/>
              </a:ext>
            </a:extLst>
          </p:cNvPr>
          <p:cNvSpPr txBox="1"/>
          <p:nvPr/>
        </p:nvSpPr>
        <p:spPr>
          <a:xfrm>
            <a:off x="2984831" y="4098560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Laser cavity waveguide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D2F489-5020-A96E-EC7A-958E7020E8BE}"/>
              </a:ext>
            </a:extLst>
          </p:cNvPr>
          <p:cNvSpPr txBox="1"/>
          <p:nvPr/>
        </p:nvSpPr>
        <p:spPr>
          <a:xfrm>
            <a:off x="1549088" y="5515448"/>
            <a:ext cx="728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Mirrors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41FC73-F1B6-85DD-012E-ACE4E48C50E7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913451" y="5163652"/>
            <a:ext cx="0" cy="351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FEF4ED-F827-27BB-A6F0-2ED8F0CE219E}"/>
              </a:ext>
            </a:extLst>
          </p:cNvPr>
          <p:cNvSpPr txBox="1"/>
          <p:nvPr/>
        </p:nvSpPr>
        <p:spPr>
          <a:xfrm>
            <a:off x="5006197" y="3708587"/>
            <a:ext cx="1580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Brewster window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238C54B-5C42-2C57-E6D2-DAF886FAA6FF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H="1" flipV="1">
            <a:off x="5796542" y="4016364"/>
            <a:ext cx="2" cy="27605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783E10E-D381-0A17-743F-97538BD8CAFB}"/>
              </a:ext>
            </a:extLst>
          </p:cNvPr>
          <p:cNvSpPr txBox="1"/>
          <p:nvPr/>
        </p:nvSpPr>
        <p:spPr>
          <a:xfrm>
            <a:off x="6485028" y="3975927"/>
            <a:ext cx="1366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Diffraction grating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3B3A94-0C42-0145-712E-DBA6DC57922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302121" y="4202130"/>
            <a:ext cx="284765" cy="27718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E2B2D59-5D9D-DE2A-89C7-FA99ACF8DDB4}"/>
              </a:ext>
            </a:extLst>
          </p:cNvPr>
          <p:cNvCxnSpPr>
            <a:cxnSpLocks/>
          </p:cNvCxnSpPr>
          <p:nvPr/>
        </p:nvCxnSpPr>
        <p:spPr>
          <a:xfrm flipH="1">
            <a:off x="6586886" y="4202130"/>
            <a:ext cx="1163134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DD4222E-537D-3A06-FB18-1D9AD011A3C8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242169" y="5248513"/>
            <a:ext cx="344717" cy="65283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3CA775A-9E05-AE6E-2FC5-EDF1B34240BD}"/>
              </a:ext>
            </a:extLst>
          </p:cNvPr>
          <p:cNvSpPr txBox="1"/>
          <p:nvPr/>
        </p:nvSpPr>
        <p:spPr>
          <a:xfrm>
            <a:off x="6606531" y="5669336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 coupler</a:t>
            </a: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934C395B-8093-A56B-F42A-9863ADF45A58}"/>
              </a:ext>
            </a:extLst>
          </p:cNvPr>
          <p:cNvCxnSpPr>
            <a:cxnSpLocks/>
          </p:cNvCxnSpPr>
          <p:nvPr/>
        </p:nvCxnSpPr>
        <p:spPr>
          <a:xfrm flipH="1">
            <a:off x="6586886" y="5916021"/>
            <a:ext cx="1199367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01A34E87-FB40-9D4A-73E7-951F8C1F9672}"/>
              </a:ext>
            </a:extLst>
          </p:cNvPr>
          <p:cNvCxnSpPr>
            <a:cxnSpLocks/>
          </p:cNvCxnSpPr>
          <p:nvPr/>
        </p:nvCxnSpPr>
        <p:spPr>
          <a:xfrm>
            <a:off x="6483451" y="5224901"/>
            <a:ext cx="163387" cy="29699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FB1127AB-CAFE-5EF5-DC3C-9C6D7CAA86B3}"/>
              </a:ext>
            </a:extLst>
          </p:cNvPr>
          <p:cNvCxnSpPr>
            <a:cxnSpLocks/>
          </p:cNvCxnSpPr>
          <p:nvPr/>
        </p:nvCxnSpPr>
        <p:spPr>
          <a:xfrm flipH="1">
            <a:off x="6652510" y="5521899"/>
            <a:ext cx="1199367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6A5F5758-D6FF-188C-DA39-4D0B83E378A3}"/>
              </a:ext>
            </a:extLst>
          </p:cNvPr>
          <p:cNvSpPr txBox="1"/>
          <p:nvPr/>
        </p:nvSpPr>
        <p:spPr>
          <a:xfrm>
            <a:off x="6652509" y="5268994"/>
            <a:ext cx="1256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 aperture</a:t>
            </a:r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65B624B1-8998-CED7-B113-2641172A32A9}"/>
              </a:ext>
            </a:extLst>
          </p:cNvPr>
          <p:cNvCxnSpPr>
            <a:cxnSpLocks/>
          </p:cNvCxnSpPr>
          <p:nvPr/>
        </p:nvCxnSpPr>
        <p:spPr>
          <a:xfrm flipV="1">
            <a:off x="6572618" y="4995211"/>
            <a:ext cx="624052" cy="615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6" name="TextBox 1035">
            <a:extLst>
              <a:ext uri="{FF2B5EF4-FFF2-40B4-BE49-F238E27FC236}">
                <a16:creationId xmlns:a16="http://schemas.microsoft.com/office/drawing/2014/main" id="{F11F8B63-CF10-2822-01D1-DDA30663D340}"/>
              </a:ext>
            </a:extLst>
          </p:cNvPr>
          <p:cNvSpPr txBox="1"/>
          <p:nvPr/>
        </p:nvSpPr>
        <p:spPr>
          <a:xfrm>
            <a:off x="6687794" y="4680876"/>
            <a:ext cx="1568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CO</a:t>
            </a:r>
            <a:r>
              <a:rPr lang="en-US" sz="1400" b="1" baseline="-25000" dirty="0">
                <a:solidFill>
                  <a:srgbClr val="00B050"/>
                </a:solidFill>
              </a:rPr>
              <a:t>2</a:t>
            </a:r>
            <a:r>
              <a:rPr lang="en-US" sz="1400" b="1" dirty="0">
                <a:solidFill>
                  <a:srgbClr val="00B050"/>
                </a:solidFill>
              </a:rPr>
              <a:t> laser output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27599691-19D6-12BA-056C-21D3882ABCE1}"/>
              </a:ext>
            </a:extLst>
          </p:cNvPr>
          <p:cNvCxnSpPr>
            <a:cxnSpLocks/>
          </p:cNvCxnSpPr>
          <p:nvPr/>
        </p:nvCxnSpPr>
        <p:spPr>
          <a:xfrm>
            <a:off x="2423121" y="5269352"/>
            <a:ext cx="215622" cy="30558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7126D86D-024B-104E-40BD-17F669FAB39F}"/>
              </a:ext>
            </a:extLst>
          </p:cNvPr>
          <p:cNvCxnSpPr>
            <a:cxnSpLocks/>
          </p:cNvCxnSpPr>
          <p:nvPr/>
        </p:nvCxnSpPr>
        <p:spPr>
          <a:xfrm flipH="1">
            <a:off x="5094315" y="5276926"/>
            <a:ext cx="241282" cy="29208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8893D1ED-9932-E2FF-FBDF-749C704B16E3}"/>
              </a:ext>
            </a:extLst>
          </p:cNvPr>
          <p:cNvCxnSpPr>
            <a:cxnSpLocks/>
          </p:cNvCxnSpPr>
          <p:nvPr/>
        </p:nvCxnSpPr>
        <p:spPr>
          <a:xfrm flipH="1">
            <a:off x="2638743" y="5574932"/>
            <a:ext cx="346088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BE91F20-8F73-2F2D-D294-C9E7FE1AB844}"/>
              </a:ext>
            </a:extLst>
          </p:cNvPr>
          <p:cNvSpPr txBox="1"/>
          <p:nvPr/>
        </p:nvSpPr>
        <p:spPr>
          <a:xfrm>
            <a:off x="3078882" y="5415120"/>
            <a:ext cx="118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Vacuum seal</a:t>
            </a:r>
          </a:p>
        </p:txBody>
      </p: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7B8DC637-4B7A-3AA8-CA85-83E892E9F769}"/>
              </a:ext>
            </a:extLst>
          </p:cNvPr>
          <p:cNvCxnSpPr>
            <a:cxnSpLocks/>
            <a:endCxn id="1050" idx="3"/>
          </p:cNvCxnSpPr>
          <p:nvPr/>
        </p:nvCxnSpPr>
        <p:spPr>
          <a:xfrm flipH="1">
            <a:off x="4267412" y="5569008"/>
            <a:ext cx="82690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16DBAA-5BB3-8131-58D5-2862AEA0F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t="15608" r="56009" b="10601"/>
          <a:stretch/>
        </p:blipFill>
        <p:spPr bwMode="auto">
          <a:xfrm>
            <a:off x="6869156" y="1486812"/>
            <a:ext cx="2306782" cy="22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55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</TotalTime>
  <Words>414</Words>
  <Application>Microsoft Office PowerPoint</Application>
  <PresentationFormat>Widescreen</PresentationFormat>
  <Paragraphs>139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等线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Yilun Zhu</dc:creator>
  <cp:lastModifiedBy>Xinhang Xu</cp:lastModifiedBy>
  <cp:revision>7</cp:revision>
  <dcterms:created xsi:type="dcterms:W3CDTF">2025-07-02T01:25:27Z</dcterms:created>
  <dcterms:modified xsi:type="dcterms:W3CDTF">2025-09-28T09:00:33Z</dcterms:modified>
</cp:coreProperties>
</file>